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53" r:id="rId1"/>
  </p:sldMasterIdLst>
  <p:notesMasterIdLst>
    <p:notesMasterId r:id="rId24"/>
  </p:notesMasterIdLst>
  <p:sldIdLst>
    <p:sldId id="256" r:id="rId2"/>
    <p:sldId id="257" r:id="rId3"/>
    <p:sldId id="259" r:id="rId4"/>
    <p:sldId id="262" r:id="rId5"/>
    <p:sldId id="260" r:id="rId6"/>
    <p:sldId id="294" r:id="rId7"/>
    <p:sldId id="270" r:id="rId8"/>
    <p:sldId id="286" r:id="rId9"/>
    <p:sldId id="289" r:id="rId10"/>
    <p:sldId id="287" r:id="rId11"/>
    <p:sldId id="288" r:id="rId12"/>
    <p:sldId id="264" r:id="rId13"/>
    <p:sldId id="274" r:id="rId14"/>
    <p:sldId id="290" r:id="rId15"/>
    <p:sldId id="291" r:id="rId16"/>
    <p:sldId id="277" r:id="rId17"/>
    <p:sldId id="292" r:id="rId18"/>
    <p:sldId id="273" r:id="rId19"/>
    <p:sldId id="295" r:id="rId20"/>
    <p:sldId id="293" r:id="rId21"/>
    <p:sldId id="275" r:id="rId22"/>
    <p:sldId id="29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6247" autoAdjust="0"/>
  </p:normalViewPr>
  <p:slideViewPr>
    <p:cSldViewPr snapToGrid="0">
      <p:cViewPr varScale="1">
        <p:scale>
          <a:sx n="104" d="100"/>
          <a:sy n="104" d="100"/>
        </p:scale>
        <p:origin x="144" y="78"/>
      </p:cViewPr>
      <p:guideLst/>
    </p:cSldViewPr>
  </p:slideViewPr>
  <p:notesTextViewPr>
    <p:cViewPr>
      <p:scale>
        <a:sx n="200" d="100"/>
        <a:sy n="2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2E8A6E-D07A-4FF5-8DFE-0979138CB327}" type="datetimeFigureOut">
              <a:rPr lang="en-US" smtClean="0"/>
              <a:t>7/19/2024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565FCF-DEFC-4DAC-AB2E-65FE1B2A8D9F}" type="slidenum">
              <a:rPr lang="en-US" smtClean="0"/>
              <a:t>‹#›</a:t>
            </a:fld>
            <a:endParaRPr lang="en-US"/>
          </a:p>
        </p:txBody>
      </p:sp>
    </p:spTree>
    <p:extLst>
      <p:ext uri="{BB962C8B-B14F-4D97-AF65-F5344CB8AC3E}">
        <p14:creationId xmlns:p14="http://schemas.microsoft.com/office/powerpoint/2010/main" val="24636942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84273D-CB98-4492-895B-DF09F7D98A71}" type="slidenum">
              <a:rPr lang="en-US" smtClean="0"/>
              <a:t>7</a:t>
            </a:fld>
            <a:endParaRPr lang="en-US"/>
          </a:p>
        </p:txBody>
      </p:sp>
    </p:spTree>
    <p:extLst>
      <p:ext uri="{BB962C8B-B14F-4D97-AF65-F5344CB8AC3E}">
        <p14:creationId xmlns:p14="http://schemas.microsoft.com/office/powerpoint/2010/main" val="20171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8C16B1-21AF-671D-15C0-F41A40048D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A5B398-AEFE-EC19-44F8-E05A9E6E23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F3C5D1-9E42-7D91-4AF5-2A1D1D3EA5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BA65FF-2281-484D-0262-874044E3D41A}"/>
              </a:ext>
            </a:extLst>
          </p:cNvPr>
          <p:cNvSpPr>
            <a:spLocks noGrp="1"/>
          </p:cNvSpPr>
          <p:nvPr>
            <p:ph type="sldNum" sz="quarter" idx="5"/>
          </p:nvPr>
        </p:nvSpPr>
        <p:spPr/>
        <p:txBody>
          <a:bodyPr/>
          <a:lstStyle/>
          <a:p>
            <a:fld id="{7384273D-CB98-4492-895B-DF09F7D98A71}" type="slidenum">
              <a:rPr lang="en-US" smtClean="0"/>
              <a:t>9</a:t>
            </a:fld>
            <a:endParaRPr lang="en-US"/>
          </a:p>
        </p:txBody>
      </p:sp>
    </p:spTree>
    <p:extLst>
      <p:ext uri="{BB962C8B-B14F-4D97-AF65-F5344CB8AC3E}">
        <p14:creationId xmlns:p14="http://schemas.microsoft.com/office/powerpoint/2010/main" val="11534899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43D683-E8D5-40D1-733D-427649F669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673D94-45EB-EEF9-3D82-BF4ACB23AA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ADAF61-7BE2-1221-E44F-CB55E482BCF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4FDE8896-F72D-5788-FC1E-CEFDB360B369}"/>
              </a:ext>
            </a:extLst>
          </p:cNvPr>
          <p:cNvSpPr>
            <a:spLocks noGrp="1"/>
          </p:cNvSpPr>
          <p:nvPr>
            <p:ph type="sldNum" sz="quarter" idx="5"/>
          </p:nvPr>
        </p:nvSpPr>
        <p:spPr/>
        <p:txBody>
          <a:bodyPr/>
          <a:lstStyle/>
          <a:p>
            <a:fld id="{7384273D-CB98-4492-895B-DF09F7D98A71}" type="slidenum">
              <a:rPr lang="en-US" smtClean="0"/>
              <a:t>10</a:t>
            </a:fld>
            <a:endParaRPr lang="en-US"/>
          </a:p>
        </p:txBody>
      </p:sp>
    </p:spTree>
    <p:extLst>
      <p:ext uri="{BB962C8B-B14F-4D97-AF65-F5344CB8AC3E}">
        <p14:creationId xmlns:p14="http://schemas.microsoft.com/office/powerpoint/2010/main" val="37008292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96500-1960-5FD8-D831-742380D9A4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64C4FC-D0D0-C4BF-2189-40E9621FDC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BEA6E4-5268-19B0-699E-A92783DF73B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3A50587-5C86-A38A-5FE2-9E787C898BB0}"/>
              </a:ext>
            </a:extLst>
          </p:cNvPr>
          <p:cNvSpPr>
            <a:spLocks noGrp="1"/>
          </p:cNvSpPr>
          <p:nvPr>
            <p:ph type="sldNum" sz="quarter" idx="5"/>
          </p:nvPr>
        </p:nvSpPr>
        <p:spPr/>
        <p:txBody>
          <a:bodyPr/>
          <a:lstStyle/>
          <a:p>
            <a:fld id="{7384273D-CB98-4492-895B-DF09F7D98A71}" type="slidenum">
              <a:rPr lang="en-US" smtClean="0"/>
              <a:t>11</a:t>
            </a:fld>
            <a:endParaRPr lang="en-US"/>
          </a:p>
        </p:txBody>
      </p:sp>
    </p:spTree>
    <p:extLst>
      <p:ext uri="{BB962C8B-B14F-4D97-AF65-F5344CB8AC3E}">
        <p14:creationId xmlns:p14="http://schemas.microsoft.com/office/powerpoint/2010/main" val="1880831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384273D-CB98-4492-895B-DF09F7D98A71}" type="slidenum">
              <a:rPr lang="en-US" smtClean="0"/>
              <a:t>12</a:t>
            </a:fld>
            <a:endParaRPr lang="en-US"/>
          </a:p>
        </p:txBody>
      </p:sp>
    </p:spTree>
    <p:extLst>
      <p:ext uri="{BB962C8B-B14F-4D97-AF65-F5344CB8AC3E}">
        <p14:creationId xmlns:p14="http://schemas.microsoft.com/office/powerpoint/2010/main" val="878440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CCC4F64-F516-4D73-89BD-15109E9FC710}" type="datetimeFigureOut">
              <a:rPr lang="en-US" smtClean="0"/>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2EE8E-98C2-456B-A134-42D4B3F10433}" type="slidenum">
              <a:rPr lang="en-US" smtClean="0"/>
              <a:t>‹#›</a:t>
            </a:fld>
            <a:endParaRPr lang="en-US"/>
          </a:p>
        </p:txBody>
      </p:sp>
    </p:spTree>
    <p:extLst>
      <p:ext uri="{BB962C8B-B14F-4D97-AF65-F5344CB8AC3E}">
        <p14:creationId xmlns:p14="http://schemas.microsoft.com/office/powerpoint/2010/main" val="1597673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C4F64-F516-4D73-89BD-15109E9FC710}" type="datetimeFigureOut">
              <a:rPr lang="en-US" smtClean="0"/>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2EE8E-98C2-456B-A134-42D4B3F10433}" type="slidenum">
              <a:rPr lang="en-US" smtClean="0"/>
              <a:t>‹#›</a:t>
            </a:fld>
            <a:endParaRPr lang="en-US"/>
          </a:p>
        </p:txBody>
      </p:sp>
    </p:spTree>
    <p:extLst>
      <p:ext uri="{BB962C8B-B14F-4D97-AF65-F5344CB8AC3E}">
        <p14:creationId xmlns:p14="http://schemas.microsoft.com/office/powerpoint/2010/main" val="1183950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C4F64-F516-4D73-89BD-15109E9FC710}" type="datetimeFigureOut">
              <a:rPr lang="en-US" smtClean="0"/>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2EE8E-98C2-456B-A134-42D4B3F10433}"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2066544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C4F64-F516-4D73-89BD-15109E9FC710}" type="datetimeFigureOut">
              <a:rPr lang="en-US" smtClean="0"/>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2EE8E-98C2-456B-A134-42D4B3F10433}" type="slidenum">
              <a:rPr lang="en-US" smtClean="0"/>
              <a:t>‹#›</a:t>
            </a:fld>
            <a:endParaRPr lang="en-US"/>
          </a:p>
        </p:txBody>
      </p:sp>
    </p:spTree>
    <p:extLst>
      <p:ext uri="{BB962C8B-B14F-4D97-AF65-F5344CB8AC3E}">
        <p14:creationId xmlns:p14="http://schemas.microsoft.com/office/powerpoint/2010/main" val="35843938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C4F64-F516-4D73-89BD-15109E9FC710}" type="datetimeFigureOut">
              <a:rPr lang="en-US" smtClean="0"/>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2EE8E-98C2-456B-A134-42D4B3F10433}"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913773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C4F64-F516-4D73-89BD-15109E9FC710}" type="datetimeFigureOut">
              <a:rPr lang="en-US" smtClean="0"/>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2EE8E-98C2-456B-A134-42D4B3F10433}" type="slidenum">
              <a:rPr lang="en-US" smtClean="0"/>
              <a:t>‹#›</a:t>
            </a:fld>
            <a:endParaRPr lang="en-US"/>
          </a:p>
        </p:txBody>
      </p:sp>
    </p:spTree>
    <p:extLst>
      <p:ext uri="{BB962C8B-B14F-4D97-AF65-F5344CB8AC3E}">
        <p14:creationId xmlns:p14="http://schemas.microsoft.com/office/powerpoint/2010/main" val="4557939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CC4F64-F516-4D73-89BD-15109E9FC710}" type="datetimeFigureOut">
              <a:rPr lang="en-US" smtClean="0"/>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2EE8E-98C2-456B-A134-42D4B3F10433}" type="slidenum">
              <a:rPr lang="en-US" smtClean="0"/>
              <a:t>‹#›</a:t>
            </a:fld>
            <a:endParaRPr lang="en-US"/>
          </a:p>
        </p:txBody>
      </p:sp>
    </p:spTree>
    <p:extLst>
      <p:ext uri="{BB962C8B-B14F-4D97-AF65-F5344CB8AC3E}">
        <p14:creationId xmlns:p14="http://schemas.microsoft.com/office/powerpoint/2010/main" val="31431856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CC4F64-F516-4D73-89BD-15109E9FC710}" type="datetimeFigureOut">
              <a:rPr lang="en-US" smtClean="0"/>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2EE8E-98C2-456B-A134-42D4B3F10433}" type="slidenum">
              <a:rPr lang="en-US" smtClean="0"/>
              <a:t>‹#›</a:t>
            </a:fld>
            <a:endParaRPr lang="en-US"/>
          </a:p>
        </p:txBody>
      </p:sp>
    </p:spTree>
    <p:extLst>
      <p:ext uri="{BB962C8B-B14F-4D97-AF65-F5344CB8AC3E}">
        <p14:creationId xmlns:p14="http://schemas.microsoft.com/office/powerpoint/2010/main" val="21287266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CCC4F64-F516-4D73-89BD-15109E9FC710}" type="datetimeFigureOut">
              <a:rPr lang="en-US" smtClean="0"/>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2EE8E-98C2-456B-A134-42D4B3F10433}" type="slidenum">
              <a:rPr lang="en-US" smtClean="0"/>
              <a:t>‹#›</a:t>
            </a:fld>
            <a:endParaRPr lang="en-US"/>
          </a:p>
        </p:txBody>
      </p:sp>
    </p:spTree>
    <p:extLst>
      <p:ext uri="{BB962C8B-B14F-4D97-AF65-F5344CB8AC3E}">
        <p14:creationId xmlns:p14="http://schemas.microsoft.com/office/powerpoint/2010/main" val="2589784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CCC4F64-F516-4D73-89BD-15109E9FC710}" type="datetimeFigureOut">
              <a:rPr lang="en-US" smtClean="0"/>
              <a:t>7/19/2024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B2EE8E-98C2-456B-A134-42D4B3F10433}" type="slidenum">
              <a:rPr lang="en-US" smtClean="0"/>
              <a:t>‹#›</a:t>
            </a:fld>
            <a:endParaRPr lang="en-US"/>
          </a:p>
        </p:txBody>
      </p:sp>
    </p:spTree>
    <p:extLst>
      <p:ext uri="{BB962C8B-B14F-4D97-AF65-F5344CB8AC3E}">
        <p14:creationId xmlns:p14="http://schemas.microsoft.com/office/powerpoint/2010/main" val="36195623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CCC4F64-F516-4D73-89BD-15109E9FC710}" type="datetimeFigureOut">
              <a:rPr lang="en-US" smtClean="0"/>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B2EE8E-98C2-456B-A134-42D4B3F10433}" type="slidenum">
              <a:rPr lang="en-US" smtClean="0"/>
              <a:t>‹#›</a:t>
            </a:fld>
            <a:endParaRPr lang="en-US"/>
          </a:p>
        </p:txBody>
      </p:sp>
    </p:spTree>
    <p:extLst>
      <p:ext uri="{BB962C8B-B14F-4D97-AF65-F5344CB8AC3E}">
        <p14:creationId xmlns:p14="http://schemas.microsoft.com/office/powerpoint/2010/main" val="10300626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CC4F64-F516-4D73-89BD-15109E9FC710}" type="datetimeFigureOut">
              <a:rPr lang="en-US" smtClean="0"/>
              <a:t>7/19/2024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B2EE8E-98C2-456B-A134-42D4B3F10433}" type="slidenum">
              <a:rPr lang="en-US" smtClean="0"/>
              <a:t>‹#›</a:t>
            </a:fld>
            <a:endParaRPr lang="en-US"/>
          </a:p>
        </p:txBody>
      </p:sp>
    </p:spTree>
    <p:extLst>
      <p:ext uri="{BB962C8B-B14F-4D97-AF65-F5344CB8AC3E}">
        <p14:creationId xmlns:p14="http://schemas.microsoft.com/office/powerpoint/2010/main" val="34904952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CCC4F64-F516-4D73-89BD-15109E9FC710}" type="datetimeFigureOut">
              <a:rPr lang="en-US" smtClean="0"/>
              <a:t>7/19/2024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B2EE8E-98C2-456B-A134-42D4B3F10433}" type="slidenum">
              <a:rPr lang="en-US" smtClean="0"/>
              <a:t>‹#›</a:t>
            </a:fld>
            <a:endParaRPr lang="en-US"/>
          </a:p>
        </p:txBody>
      </p:sp>
    </p:spTree>
    <p:extLst>
      <p:ext uri="{BB962C8B-B14F-4D97-AF65-F5344CB8AC3E}">
        <p14:creationId xmlns:p14="http://schemas.microsoft.com/office/powerpoint/2010/main" val="35592587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CCC4F64-F516-4D73-89BD-15109E9FC710}" type="datetimeFigureOut">
              <a:rPr lang="en-US" smtClean="0"/>
              <a:t>7/19/2024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B2EE8E-98C2-456B-A134-42D4B3F10433}" type="slidenum">
              <a:rPr lang="en-US" smtClean="0"/>
              <a:t>‹#›</a:t>
            </a:fld>
            <a:endParaRPr lang="en-US"/>
          </a:p>
        </p:txBody>
      </p:sp>
    </p:spTree>
    <p:extLst>
      <p:ext uri="{BB962C8B-B14F-4D97-AF65-F5344CB8AC3E}">
        <p14:creationId xmlns:p14="http://schemas.microsoft.com/office/powerpoint/2010/main" val="2827110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CC4F64-F516-4D73-89BD-15109E9FC710}" type="datetimeFigureOut">
              <a:rPr lang="en-US" smtClean="0"/>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B2EE8E-98C2-456B-A134-42D4B3F10433}" type="slidenum">
              <a:rPr lang="en-US" smtClean="0"/>
              <a:t>‹#›</a:t>
            </a:fld>
            <a:endParaRPr lang="en-US"/>
          </a:p>
        </p:txBody>
      </p:sp>
    </p:spTree>
    <p:extLst>
      <p:ext uri="{BB962C8B-B14F-4D97-AF65-F5344CB8AC3E}">
        <p14:creationId xmlns:p14="http://schemas.microsoft.com/office/powerpoint/2010/main" val="12087351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CCC4F64-F516-4D73-89BD-15109E9FC710}" type="datetimeFigureOut">
              <a:rPr lang="en-US" smtClean="0"/>
              <a:t>7/19/2024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B2EE8E-98C2-456B-A134-42D4B3F10433}" type="slidenum">
              <a:rPr lang="en-US" smtClean="0"/>
              <a:t>‹#›</a:t>
            </a:fld>
            <a:endParaRPr lang="en-US"/>
          </a:p>
        </p:txBody>
      </p:sp>
    </p:spTree>
    <p:extLst>
      <p:ext uri="{BB962C8B-B14F-4D97-AF65-F5344CB8AC3E}">
        <p14:creationId xmlns:p14="http://schemas.microsoft.com/office/powerpoint/2010/main" val="2869184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3000">
              <a:schemeClr val="bg1">
                <a:lumMod val="9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CCC4F64-F516-4D73-89BD-15109E9FC710}" type="datetimeFigureOut">
              <a:rPr lang="en-US" smtClean="0"/>
              <a:t>7/19/2024</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EB2EE8E-98C2-456B-A134-42D4B3F10433}" type="slidenum">
              <a:rPr lang="en-US" smtClean="0"/>
              <a:t>‹#›</a:t>
            </a:fld>
            <a:endParaRPr lang="en-US"/>
          </a:p>
        </p:txBody>
      </p:sp>
    </p:spTree>
    <p:extLst>
      <p:ext uri="{BB962C8B-B14F-4D97-AF65-F5344CB8AC3E}">
        <p14:creationId xmlns:p14="http://schemas.microsoft.com/office/powerpoint/2010/main" val="2832261795"/>
      </p:ext>
    </p:extLst>
  </p:cSld>
  <p:clrMap bg1="lt1" tx1="dk1" bg2="lt2" tx2="dk2" accent1="accent1" accent2="accent2" accent3="accent3" accent4="accent4" accent5="accent5" accent6="accent6" hlink="hlink" folHlink="folHlink"/>
  <p:sldLayoutIdLst>
    <p:sldLayoutId id="2147484254" r:id="rId1"/>
    <p:sldLayoutId id="2147484255" r:id="rId2"/>
    <p:sldLayoutId id="2147484256" r:id="rId3"/>
    <p:sldLayoutId id="2147484257" r:id="rId4"/>
    <p:sldLayoutId id="2147484258" r:id="rId5"/>
    <p:sldLayoutId id="2147484259" r:id="rId6"/>
    <p:sldLayoutId id="2147484260" r:id="rId7"/>
    <p:sldLayoutId id="2147484261" r:id="rId8"/>
    <p:sldLayoutId id="2147484262" r:id="rId9"/>
    <p:sldLayoutId id="2147484263" r:id="rId10"/>
    <p:sldLayoutId id="2147484264" r:id="rId11"/>
    <p:sldLayoutId id="2147484265" r:id="rId12"/>
    <p:sldLayoutId id="2147484266" r:id="rId13"/>
    <p:sldLayoutId id="2147484267" r:id="rId14"/>
    <p:sldLayoutId id="2147484268" r:id="rId15"/>
    <p:sldLayoutId id="214748426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sv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openxmlformats.org/officeDocument/2006/relationships/hyperlink" Target="https://www.fraud.com/post/the-history-and-evolution-of-fraud" TargetMode="External"/><Relationship Id="rId3" Type="http://schemas.openxmlformats.org/officeDocument/2006/relationships/slideLayout" Target="../slideLayouts/slideLayout2.xml"/><Relationship Id="rId7" Type="http://schemas.openxmlformats.org/officeDocument/2006/relationships/hyperlink" Target="https://datadome.co/learning-center/credit-card-fraud-detection/" TargetMode="Externa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hyperlink" Target="https://www.kaggle.com/code/santapiyaphon/credit-card-fraud-detection-project" TargetMode="External"/><Relationship Id="rId5" Type="http://schemas.openxmlformats.org/officeDocument/2006/relationships/hyperlink" Target="https://www.kaggle.com/code/anbinhbui/ieee-credit-card-fraud-detection-eda/notebook" TargetMode="External"/><Relationship Id="rId4" Type="http://schemas.openxmlformats.org/officeDocument/2006/relationships/hyperlink" Target="https://www.kaggle.com/code/gpreda/credit-card-fraud-detection-predictive-models" TargetMode="External"/><Relationship Id="rId9"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hyperlink" Target="https://www.kaggle.com/code/baherhamada/credit-card-fraud-detection/input?select=creditcard.csv" TargetMode="Externa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7411-372E-0AFD-16C8-637F4E807875}"/>
              </a:ext>
            </a:extLst>
          </p:cNvPr>
          <p:cNvSpPr>
            <a:spLocks noGrp="1"/>
          </p:cNvSpPr>
          <p:nvPr>
            <p:ph type="ctrTitle"/>
          </p:nvPr>
        </p:nvSpPr>
        <p:spPr>
          <a:xfrm>
            <a:off x="500766" y="1064261"/>
            <a:ext cx="9306173" cy="1427479"/>
          </a:xfrm>
        </p:spPr>
        <p:txBody>
          <a:bodyPr vert="horz" lIns="91440" tIns="45720" rIns="91440" bIns="45720" rtlCol="0">
            <a:normAutofit/>
          </a:bodyPr>
          <a:lstStyle/>
          <a:p>
            <a:r>
              <a:rPr lang="en-US" b="1" dirty="0">
                <a:solidFill>
                  <a:schemeClr val="accent4"/>
                </a:solidFill>
              </a:rPr>
              <a:t>Credit Card Fraud Detection</a:t>
            </a:r>
            <a:endParaRPr lang="en-US" dirty="0">
              <a:solidFill>
                <a:schemeClr val="accent4"/>
              </a:solidFill>
            </a:endParaRPr>
          </a:p>
        </p:txBody>
      </p:sp>
      <p:pic>
        <p:nvPicPr>
          <p:cNvPr id="60" name="Graphic 59" descr="Money">
            <a:extLst>
              <a:ext uri="{FF2B5EF4-FFF2-40B4-BE49-F238E27FC236}">
                <a16:creationId xmlns:a16="http://schemas.microsoft.com/office/drawing/2014/main" id="{F78A9E72-14CF-68C7-DEF2-CF2263DCE7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523041" y="3359946"/>
            <a:ext cx="2433793" cy="2433793"/>
          </a:xfrm>
          <a:prstGeom prst="rect">
            <a:avLst/>
          </a:prstGeom>
        </p:spPr>
      </p:pic>
      <p:sp>
        <p:nvSpPr>
          <p:cNvPr id="3" name="Subtitle 2">
            <a:extLst>
              <a:ext uri="{FF2B5EF4-FFF2-40B4-BE49-F238E27FC236}">
                <a16:creationId xmlns:a16="http://schemas.microsoft.com/office/drawing/2014/main" id="{89AB7E50-6DEC-6075-707E-34EFDA829053}"/>
              </a:ext>
            </a:extLst>
          </p:cNvPr>
          <p:cNvSpPr>
            <a:spLocks/>
          </p:cNvSpPr>
          <p:nvPr/>
        </p:nvSpPr>
        <p:spPr>
          <a:xfrm>
            <a:off x="2871659" y="6952616"/>
            <a:ext cx="9099420" cy="1074500"/>
          </a:xfrm>
          <a:prstGeom prst="rect">
            <a:avLst/>
          </a:prstGeom>
        </p:spPr>
        <p:txBody>
          <a:bodyPr vert="horz" lIns="91440" tIns="45720" rIns="91440" bIns="45720" rtlCol="0" anchor="b">
            <a:normAutofit/>
          </a:bodyPr>
          <a:lstStyle/>
          <a:p>
            <a:pPr algn="r" defTabSz="914400">
              <a:lnSpc>
                <a:spcPct val="120000"/>
              </a:lnSpc>
              <a:spcBef>
                <a:spcPts val="1000"/>
              </a:spcBef>
              <a:spcAft>
                <a:spcPts val="600"/>
              </a:spcAft>
              <a:buClr>
                <a:schemeClr val="accent1"/>
              </a:buClr>
              <a:buSzPct val="160000"/>
            </a:pPr>
            <a:r>
              <a:rPr lang="en-US" sz="2800" b="1" dirty="0">
                <a:solidFill>
                  <a:schemeClr val="accent4"/>
                </a:solidFill>
                <a:latin typeface="Times New Roman" panose="02020603050405020304" pitchFamily="18" charset="0"/>
                <a:ea typeface="+mj-ea"/>
                <a:cs typeface="Times New Roman" panose="02020603050405020304" pitchFamily="18" charset="0"/>
              </a:rPr>
              <a:t>Madhuri Basava</a:t>
            </a:r>
          </a:p>
        </p:txBody>
      </p:sp>
      <p:pic>
        <p:nvPicPr>
          <p:cNvPr id="7" name="Recorded Sound">
            <a:hlinkClick r:id="" action="ppaction://media"/>
            <a:extLst>
              <a:ext uri="{FF2B5EF4-FFF2-40B4-BE49-F238E27FC236}">
                <a16:creationId xmlns:a16="http://schemas.microsoft.com/office/drawing/2014/main" id="{0E7E581B-5DA7-CD10-15AA-418166F344F4}"/>
              </a:ext>
            </a:extLst>
          </p:cNvPr>
          <p:cNvPicPr>
            <a:picLocks noChangeAspect="1"/>
          </p:cNvPicPr>
          <p:nvPr>
            <a:audioFile r:link="rId2"/>
            <p:extLst>
              <p:ext uri="{DAA4B4D4-6D71-4841-9C94-3DE7FCFB9230}">
                <p14:media xmlns:p14="http://schemas.microsoft.com/office/powerpoint/2010/main" r:embed="rId1"/>
              </p:ext>
            </p:extLst>
          </p:nvPr>
        </p:nvPicPr>
        <p:blipFill>
          <a:blip r:embed="rId6">
            <a:alphaModFix amt="70000"/>
            <a:duotone>
              <a:schemeClr val="accent1">
                <a:shade val="45000"/>
                <a:satMod val="135000"/>
              </a:schemeClr>
              <a:prstClr val="white"/>
            </a:duotone>
          </a:blip>
          <a:stretch>
            <a:fillRect/>
          </a:stretch>
        </p:blipFill>
        <p:spPr>
          <a:xfrm>
            <a:off x="10438765" y="5245416"/>
            <a:ext cx="487363" cy="487363"/>
          </a:xfrm>
          <a:prstGeom prst="rect">
            <a:avLst/>
          </a:prstGeom>
        </p:spPr>
      </p:pic>
    </p:spTree>
    <p:extLst>
      <p:ext uri="{BB962C8B-B14F-4D97-AF65-F5344CB8AC3E}">
        <p14:creationId xmlns:p14="http://schemas.microsoft.com/office/powerpoint/2010/main" val="992950779"/>
      </p:ext>
    </p:extLst>
  </p:cSld>
  <p:clrMapOvr>
    <a:masterClrMapping/>
  </p:clrMapOvr>
  <mc:AlternateContent xmlns:mc="http://schemas.openxmlformats.org/markup-compatibility/2006" xmlns:p14="http://schemas.microsoft.com/office/powerpoint/2010/main">
    <mc:Choice Requires="p14">
      <p:transition spd="slow" p14:dur="2000" advTm="4864"/>
    </mc:Choice>
    <mc:Fallback xmlns="">
      <p:transition spd="slow" advTm="4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par>
                          <p:cTn id="8" fill="hold">
                            <p:stCondLst>
                              <p:cond delay="1820"/>
                            </p:stCondLst>
                            <p:childTnLst>
                              <p:par>
                                <p:cTn id="9" presetID="1" presetClass="mediacall" presetSubtype="0" fill="hold" nodeType="afterEffect">
                                  <p:stCondLst>
                                    <p:cond delay="0"/>
                                  </p:stCondLst>
                                  <p:childTnLst>
                                    <p:cmd type="call" cmd="playFrom(0.0)">
                                      <p:cBhvr>
                                        <p:cTn id="10" dur="1739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7"/>
                </p:tgtEl>
              </p:cMediaNode>
            </p:audio>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6388F-530B-A06B-E05F-2FB0AAAD4D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091DA4-18AF-3D5F-D933-AEC3C831AD34}"/>
              </a:ext>
            </a:extLst>
          </p:cNvPr>
          <p:cNvSpPr>
            <a:spLocks noGrp="1"/>
          </p:cNvSpPr>
          <p:nvPr>
            <p:ph type="title"/>
          </p:nvPr>
        </p:nvSpPr>
        <p:spPr>
          <a:xfrm>
            <a:off x="132559" y="75465"/>
            <a:ext cx="10921040" cy="550107"/>
          </a:xfrm>
        </p:spPr>
        <p:txBody>
          <a:bodyPr anchor="ctr">
            <a:normAutofit fontScale="90000"/>
          </a:bodyPr>
          <a:lstStyle/>
          <a:p>
            <a:r>
              <a:rPr lang="en-US" sz="5000" dirty="0"/>
              <a:t> </a:t>
            </a:r>
            <a:r>
              <a:rPr lang="en-US" sz="5000" dirty="0">
                <a:solidFill>
                  <a:schemeClr val="accent4"/>
                </a:solidFill>
              </a:rPr>
              <a:t>Correlation between the variables</a:t>
            </a:r>
          </a:p>
        </p:txBody>
      </p:sp>
      <p:pic>
        <p:nvPicPr>
          <p:cNvPr id="1026" name="Picture 2">
            <a:extLst>
              <a:ext uri="{FF2B5EF4-FFF2-40B4-BE49-F238E27FC236}">
                <a16:creationId xmlns:a16="http://schemas.microsoft.com/office/drawing/2014/main" id="{65851665-AD17-59C4-B56A-C839B3D1A4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439" y="741599"/>
            <a:ext cx="8961121" cy="5765882"/>
          </a:xfrm>
          <a:prstGeom prst="rect">
            <a:avLst/>
          </a:prstGeom>
          <a:noFill/>
          <a:extLst>
            <a:ext uri="{909E8E84-426E-40DD-AFC4-6F175D3DCCD1}">
              <a14:hiddenFill xmlns:a14="http://schemas.microsoft.com/office/drawing/2010/main">
                <a:solidFill>
                  <a:srgbClr val="FFFFFF"/>
                </a:solidFill>
              </a14:hiddenFill>
            </a:ext>
          </a:extLst>
        </p:spPr>
      </p:pic>
      <p:pic>
        <p:nvPicPr>
          <p:cNvPr id="3" name="Recorded Sound">
            <a:hlinkClick r:id="" action="ppaction://media"/>
            <a:extLst>
              <a:ext uri="{FF2B5EF4-FFF2-40B4-BE49-F238E27FC236}">
                <a16:creationId xmlns:a16="http://schemas.microsoft.com/office/drawing/2014/main" id="{7E68A696-A46A-CDEC-0028-4FE910E2B538}"/>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schemeClr val="accent1">
                <a:shade val="45000"/>
                <a:satMod val="135000"/>
              </a:schemeClr>
              <a:prstClr val="white"/>
            </a:duotone>
          </a:blip>
          <a:stretch>
            <a:fillRect/>
          </a:stretch>
        </p:blipFill>
        <p:spPr>
          <a:xfrm>
            <a:off x="10430914" y="5295496"/>
            <a:ext cx="487363" cy="487363"/>
          </a:xfrm>
          <a:prstGeom prst="rect">
            <a:avLst/>
          </a:prstGeom>
        </p:spPr>
      </p:pic>
    </p:spTree>
    <p:extLst>
      <p:ext uri="{BB962C8B-B14F-4D97-AF65-F5344CB8AC3E}">
        <p14:creationId xmlns:p14="http://schemas.microsoft.com/office/powerpoint/2010/main" val="1131541694"/>
      </p:ext>
    </p:extLst>
  </p:cSld>
  <p:clrMapOvr>
    <a:masterClrMapping/>
  </p:clrMapOvr>
  <mc:AlternateContent xmlns:mc="http://schemas.openxmlformats.org/markup-compatibility/2006" xmlns:p14="http://schemas.microsoft.com/office/powerpoint/2010/main">
    <mc:Choice Requires="p14">
      <p:transition spd="slow" p14:dur="2000" advTm="6057"/>
    </mc:Choice>
    <mc:Fallback xmlns="">
      <p:transition spd="slow" advTm="6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5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9780A3-DBDC-F01C-EB6A-2B46D0423D9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154EAF-2D68-D5A6-B4B1-89837B1C5A91}"/>
              </a:ext>
            </a:extLst>
          </p:cNvPr>
          <p:cNvSpPr>
            <a:spLocks noGrp="1"/>
          </p:cNvSpPr>
          <p:nvPr>
            <p:ph type="title"/>
          </p:nvPr>
        </p:nvSpPr>
        <p:spPr>
          <a:xfrm>
            <a:off x="305536" y="282692"/>
            <a:ext cx="8853704" cy="954095"/>
          </a:xfrm>
        </p:spPr>
        <p:txBody>
          <a:bodyPr anchor="ctr">
            <a:normAutofit/>
          </a:bodyPr>
          <a:lstStyle/>
          <a:p>
            <a:pPr algn="ctr"/>
            <a:r>
              <a:rPr lang="en-US" dirty="0">
                <a:solidFill>
                  <a:schemeClr val="accent4"/>
                </a:solidFill>
                <a:latin typeface="Times New Roman" panose="02020603050405020304" pitchFamily="18" charset="0"/>
                <a:cs typeface="Times New Roman" panose="02020603050405020304" pitchFamily="18" charset="0"/>
              </a:rPr>
              <a:t> Amount of Fraudulent Transactions</a:t>
            </a:r>
          </a:p>
        </p:txBody>
      </p:sp>
      <p:sp>
        <p:nvSpPr>
          <p:cNvPr id="3" name="Content Placeholder 2">
            <a:extLst>
              <a:ext uri="{FF2B5EF4-FFF2-40B4-BE49-F238E27FC236}">
                <a16:creationId xmlns:a16="http://schemas.microsoft.com/office/drawing/2014/main" id="{F093591A-2FF3-6649-2AFF-337A9CCCB9F3}"/>
              </a:ext>
            </a:extLst>
          </p:cNvPr>
          <p:cNvSpPr>
            <a:spLocks noGrp="1"/>
          </p:cNvSpPr>
          <p:nvPr>
            <p:ph idx="1"/>
          </p:nvPr>
        </p:nvSpPr>
        <p:spPr>
          <a:xfrm>
            <a:off x="1322363" y="6141959"/>
            <a:ext cx="8074815" cy="550108"/>
          </a:xfrm>
        </p:spPr>
        <p:txBody>
          <a:bodyPr anchor="t">
            <a:normAutofit/>
          </a:bodyPr>
          <a:lstStyle/>
          <a:p>
            <a:r>
              <a:rPr lang="en-US" sz="2100" b="1"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 above chart depicts the number of fraudulent transactions.</a:t>
            </a:r>
          </a:p>
          <a:p>
            <a:endParaRPr lang="en-US"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59DC5D2E-E8C7-7B5A-6A5C-E0E8BB147E1F}"/>
              </a:ext>
            </a:extLst>
          </p:cNvPr>
          <p:cNvPicPr>
            <a:picLocks noChangeAspect="1"/>
          </p:cNvPicPr>
          <p:nvPr/>
        </p:nvPicPr>
        <p:blipFill>
          <a:blip r:embed="rId5"/>
          <a:stretch>
            <a:fillRect/>
          </a:stretch>
        </p:blipFill>
        <p:spPr>
          <a:xfrm>
            <a:off x="560719" y="1573369"/>
            <a:ext cx="9002682" cy="4232008"/>
          </a:xfrm>
          <a:prstGeom prst="rect">
            <a:avLst/>
          </a:prstGeom>
        </p:spPr>
      </p:pic>
      <p:pic>
        <p:nvPicPr>
          <p:cNvPr id="4" name="Recorded Sound">
            <a:hlinkClick r:id="" action="ppaction://media"/>
            <a:extLst>
              <a:ext uri="{FF2B5EF4-FFF2-40B4-BE49-F238E27FC236}">
                <a16:creationId xmlns:a16="http://schemas.microsoft.com/office/drawing/2014/main" id="{F90BC02E-4E61-02DF-C32C-BB40553C39A5}"/>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schemeClr val="accent1">
                <a:shade val="45000"/>
                <a:satMod val="135000"/>
              </a:schemeClr>
              <a:prstClr val="white"/>
            </a:duotone>
          </a:blip>
          <a:stretch>
            <a:fillRect/>
          </a:stretch>
        </p:blipFill>
        <p:spPr>
          <a:xfrm>
            <a:off x="10377805" y="5318014"/>
            <a:ext cx="487363" cy="487363"/>
          </a:xfrm>
          <a:prstGeom prst="rect">
            <a:avLst/>
          </a:prstGeom>
        </p:spPr>
      </p:pic>
    </p:spTree>
    <p:extLst>
      <p:ext uri="{BB962C8B-B14F-4D97-AF65-F5344CB8AC3E}">
        <p14:creationId xmlns:p14="http://schemas.microsoft.com/office/powerpoint/2010/main" val="1184893473"/>
      </p:ext>
    </p:extLst>
  </p:cSld>
  <p:clrMapOvr>
    <a:masterClrMapping/>
  </p:clrMapOvr>
  <mc:AlternateContent xmlns:mc="http://schemas.openxmlformats.org/markup-compatibility/2006" xmlns:p14="http://schemas.microsoft.com/office/powerpoint/2010/main">
    <mc:Choice Requires="p14">
      <p:transition spd="slow" p14:dur="2000" advTm="7038"/>
    </mc:Choice>
    <mc:Fallback xmlns="">
      <p:transition spd="slow" advTm="7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3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6B0B5-3233-490A-9EF0-B83171907E58}"/>
              </a:ext>
            </a:extLst>
          </p:cNvPr>
          <p:cNvSpPr>
            <a:spLocks noGrp="1"/>
          </p:cNvSpPr>
          <p:nvPr>
            <p:ph type="title"/>
          </p:nvPr>
        </p:nvSpPr>
        <p:spPr>
          <a:xfrm>
            <a:off x="1380131" y="696912"/>
            <a:ext cx="8074815" cy="1618489"/>
          </a:xfrm>
        </p:spPr>
        <p:txBody>
          <a:bodyPr anchor="ctr">
            <a:normAutofit/>
          </a:bodyPr>
          <a:lstStyle/>
          <a:p>
            <a:r>
              <a:rPr lang="en-US" sz="5600" dirty="0">
                <a:solidFill>
                  <a:schemeClr val="accent4"/>
                </a:solidFill>
              </a:rPr>
              <a:t>Methodology: Algorithms</a:t>
            </a:r>
          </a:p>
        </p:txBody>
      </p:sp>
      <p:sp>
        <p:nvSpPr>
          <p:cNvPr id="3" name="Content Placeholder 2">
            <a:extLst>
              <a:ext uri="{FF2B5EF4-FFF2-40B4-BE49-F238E27FC236}">
                <a16:creationId xmlns:a16="http://schemas.microsoft.com/office/drawing/2014/main" id="{99C9740B-04D5-4FAD-9C9A-C711959F9F65}"/>
              </a:ext>
            </a:extLst>
          </p:cNvPr>
          <p:cNvSpPr>
            <a:spLocks noGrp="1"/>
          </p:cNvSpPr>
          <p:nvPr>
            <p:ph idx="1"/>
          </p:nvPr>
        </p:nvSpPr>
        <p:spPr>
          <a:xfrm>
            <a:off x="1801318" y="2838090"/>
            <a:ext cx="8074815" cy="3095675"/>
          </a:xfrm>
        </p:spPr>
        <p:txBody>
          <a:bodyPr anchor="t">
            <a:normAutofit/>
          </a:bodyPr>
          <a:lstStyle/>
          <a:p>
            <a:r>
              <a:rPr lang="en-US" sz="1800" kern="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Random Forest Classifier</a:t>
            </a:r>
          </a:p>
          <a:p>
            <a:r>
              <a:rPr lang="en-US" dirty="0">
                <a:latin typeface="Calibri" panose="020F0502020204030204" pitchFamily="34" charset="0"/>
                <a:ea typeface="Calibri" panose="020F0502020204030204" pitchFamily="34" charset="0"/>
                <a:cs typeface="Calibri" panose="020F0502020204030204" pitchFamily="34" charset="0"/>
              </a:rPr>
              <a:t>ADA Boost Classifier</a:t>
            </a:r>
            <a:endPar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r>
              <a:rPr lang="en-US" sz="1800" dirty="0">
                <a:effectLst/>
                <a:latin typeface="Calibri" panose="020F0502020204030204" pitchFamily="34" charset="0"/>
                <a:ea typeface="Calibri" panose="020F0502020204030204" pitchFamily="34" charset="0"/>
                <a:cs typeface="Calibri" panose="020F0502020204030204" pitchFamily="34" charset="0"/>
              </a:rPr>
              <a:t>C</a:t>
            </a:r>
            <a:r>
              <a:rPr lang="en-US" sz="180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at Boost Classifier</a:t>
            </a: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r>
              <a:rPr lang="en-US" dirty="0">
                <a:latin typeface="Calibri" panose="020F0502020204030204" pitchFamily="34" charset="0"/>
                <a:ea typeface="Calibri" panose="020F0502020204030204" pitchFamily="34" charset="0"/>
                <a:cs typeface="Calibri" panose="020F0502020204030204" pitchFamily="34" charset="0"/>
              </a:rPr>
              <a:t>XG Boost Classifier</a:t>
            </a:r>
          </a:p>
          <a:p>
            <a:r>
              <a:rPr lang="en-US" sz="1800" dirty="0">
                <a:effectLst/>
                <a:latin typeface="Calibri" panose="020F0502020204030204" pitchFamily="34" charset="0"/>
                <a:ea typeface="Calibri" panose="020F0502020204030204" pitchFamily="34" charset="0"/>
                <a:cs typeface="Calibri" panose="020F0502020204030204" pitchFamily="34" charset="0"/>
              </a:rPr>
              <a:t>Logistic Regression</a:t>
            </a:r>
          </a:p>
        </p:txBody>
      </p:sp>
      <p:pic>
        <p:nvPicPr>
          <p:cNvPr id="4" name="Recorded Sound">
            <a:hlinkClick r:id="" action="ppaction://media"/>
            <a:extLst>
              <a:ext uri="{FF2B5EF4-FFF2-40B4-BE49-F238E27FC236}">
                <a16:creationId xmlns:a16="http://schemas.microsoft.com/office/drawing/2014/main" id="{DCDD6001-8C2C-9384-A146-91BAA62EDF35}"/>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schemeClr val="accent1">
                <a:shade val="45000"/>
                <a:satMod val="135000"/>
              </a:schemeClr>
              <a:prstClr val="white"/>
            </a:duotone>
          </a:blip>
          <a:stretch>
            <a:fillRect/>
          </a:stretch>
        </p:blipFill>
        <p:spPr>
          <a:xfrm>
            <a:off x="10390682" y="5515514"/>
            <a:ext cx="487363" cy="487363"/>
          </a:xfrm>
          <a:prstGeom prst="rect">
            <a:avLst/>
          </a:prstGeom>
        </p:spPr>
      </p:pic>
    </p:spTree>
    <p:extLst>
      <p:ext uri="{BB962C8B-B14F-4D97-AF65-F5344CB8AC3E}">
        <p14:creationId xmlns:p14="http://schemas.microsoft.com/office/powerpoint/2010/main" val="2907541927"/>
      </p:ext>
    </p:extLst>
  </p:cSld>
  <p:clrMapOvr>
    <a:masterClrMapping/>
  </p:clrMapOvr>
  <mc:AlternateContent xmlns:mc="http://schemas.openxmlformats.org/markup-compatibility/2006" xmlns:p14="http://schemas.microsoft.com/office/powerpoint/2010/main">
    <mc:Choice Requires="p14">
      <p:transition spd="slow" p14:dur="2000" advTm="17030"/>
    </mc:Choice>
    <mc:Fallback xmlns="">
      <p:transition spd="slow" advTm="170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9" name="Straight Connector 18">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1"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Isosceles Triangle 22">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13" name="Content Placeholder 2">
            <a:extLst>
              <a:ext uri="{FF2B5EF4-FFF2-40B4-BE49-F238E27FC236}">
                <a16:creationId xmlns:a16="http://schemas.microsoft.com/office/drawing/2014/main" id="{C11E300B-C847-25C8-ADAA-7268431B3A5F}"/>
              </a:ext>
            </a:extLst>
          </p:cNvPr>
          <p:cNvSpPr>
            <a:spLocks noGrp="1"/>
          </p:cNvSpPr>
          <p:nvPr>
            <p:ph sz="half" idx="1"/>
          </p:nvPr>
        </p:nvSpPr>
        <p:spPr>
          <a:xfrm>
            <a:off x="3013463" y="609600"/>
            <a:ext cx="5375293" cy="772932"/>
          </a:xfrm>
        </p:spPr>
        <p:txBody>
          <a:bodyPr vert="horz" lIns="91440" tIns="45720" rIns="91440" bIns="45720" rtlCol="0">
            <a:normAutofit/>
          </a:bodyPr>
          <a:lstStyle/>
          <a:p>
            <a:r>
              <a:rPr lang="en-US" sz="2800" dirty="0">
                <a:latin typeface="Times New Roman" panose="02020603050405020304" pitchFamily="18" charset="0"/>
                <a:cs typeface="Times New Roman" panose="02020603050405020304" pitchFamily="18" charset="0"/>
              </a:rPr>
              <a:t>1)  </a:t>
            </a:r>
            <a:r>
              <a:rPr lang="en-US" sz="2800" dirty="0">
                <a:effectLst/>
                <a:latin typeface="Times New Roman" panose="02020603050405020304" pitchFamily="18" charset="0"/>
                <a:cs typeface="Times New Roman" panose="02020603050405020304" pitchFamily="18" charset="0"/>
              </a:rPr>
              <a:t>Random Forest Classifier</a:t>
            </a:r>
          </a:p>
          <a:p>
            <a:endParaRPr lang="en-US" dirty="0"/>
          </a:p>
        </p:txBody>
      </p:sp>
      <p:pic>
        <p:nvPicPr>
          <p:cNvPr id="4" name="Picture 3">
            <a:extLst>
              <a:ext uri="{FF2B5EF4-FFF2-40B4-BE49-F238E27FC236}">
                <a16:creationId xmlns:a16="http://schemas.microsoft.com/office/drawing/2014/main" id="{C5167C30-4E75-9E7B-9109-149BA66D99D8}"/>
              </a:ext>
            </a:extLst>
          </p:cNvPr>
          <p:cNvPicPr>
            <a:picLocks noChangeAspect="1"/>
          </p:cNvPicPr>
          <p:nvPr/>
        </p:nvPicPr>
        <p:blipFill>
          <a:blip r:embed="rId4"/>
          <a:stretch>
            <a:fillRect/>
          </a:stretch>
        </p:blipFill>
        <p:spPr>
          <a:xfrm>
            <a:off x="1126580" y="1382532"/>
            <a:ext cx="7823808" cy="4865868"/>
          </a:xfrm>
          <a:prstGeom prst="rect">
            <a:avLst/>
          </a:prstGeom>
        </p:spPr>
      </p:pic>
      <p:sp>
        <p:nvSpPr>
          <p:cNvPr id="10" name="Title 1">
            <a:extLst>
              <a:ext uri="{FF2B5EF4-FFF2-40B4-BE49-F238E27FC236}">
                <a16:creationId xmlns:a16="http://schemas.microsoft.com/office/drawing/2014/main" id="{BC099686-0308-F853-55CE-82803E77B843}"/>
              </a:ext>
            </a:extLst>
          </p:cNvPr>
          <p:cNvSpPr>
            <a:spLocks noGrp="1"/>
          </p:cNvSpPr>
          <p:nvPr>
            <p:ph type="title"/>
          </p:nvPr>
        </p:nvSpPr>
        <p:spPr>
          <a:xfrm>
            <a:off x="852871" y="0"/>
            <a:ext cx="8596312" cy="550152"/>
          </a:xfrm>
        </p:spPr>
        <p:txBody>
          <a:bodyPr>
            <a:normAutofit fontScale="90000"/>
          </a:bodyPr>
          <a:lstStyle/>
          <a:p>
            <a:pPr algn="ctr"/>
            <a:r>
              <a:rPr lang="en-US" dirty="0">
                <a:solidFill>
                  <a:schemeClr val="accent4"/>
                </a:solidFill>
              </a:rPr>
              <a:t>Results: Evaluation</a:t>
            </a:r>
          </a:p>
        </p:txBody>
      </p:sp>
      <p:sp>
        <p:nvSpPr>
          <p:cNvPr id="15" name="Content Placeholder 2">
            <a:extLst>
              <a:ext uri="{FF2B5EF4-FFF2-40B4-BE49-F238E27FC236}">
                <a16:creationId xmlns:a16="http://schemas.microsoft.com/office/drawing/2014/main" id="{9C99F653-8C4E-93AE-FE97-AD47BD2F9371}"/>
              </a:ext>
            </a:extLst>
          </p:cNvPr>
          <p:cNvSpPr txBox="1">
            <a:spLocks/>
          </p:cNvSpPr>
          <p:nvPr/>
        </p:nvSpPr>
        <p:spPr>
          <a:xfrm>
            <a:off x="1170355" y="6248400"/>
            <a:ext cx="7961344" cy="381106"/>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ROC-AUC score obtained with the Random Forest Classifier is 0.87.</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 name="Recorded Sound">
            <a:hlinkClick r:id="" action="ppaction://media"/>
            <a:extLst>
              <a:ext uri="{FF2B5EF4-FFF2-40B4-BE49-F238E27FC236}">
                <a16:creationId xmlns:a16="http://schemas.microsoft.com/office/drawing/2014/main" id="{801375A5-1D51-6AE5-D170-779FDA3A3881}"/>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schemeClr val="accent1">
                <a:shade val="45000"/>
                <a:satMod val="135000"/>
              </a:schemeClr>
              <a:prstClr val="white"/>
            </a:duotone>
          </a:blip>
          <a:stretch>
            <a:fillRect/>
          </a:stretch>
        </p:blipFill>
        <p:spPr>
          <a:xfrm>
            <a:off x="10218150" y="5435600"/>
            <a:ext cx="487363" cy="487363"/>
          </a:xfrm>
          <a:prstGeom prst="rect">
            <a:avLst/>
          </a:prstGeom>
        </p:spPr>
      </p:pic>
    </p:spTree>
    <p:extLst>
      <p:ext uri="{BB962C8B-B14F-4D97-AF65-F5344CB8AC3E}">
        <p14:creationId xmlns:p14="http://schemas.microsoft.com/office/powerpoint/2010/main" val="1410174183"/>
      </p:ext>
    </p:extLst>
  </p:cSld>
  <p:clrMapOvr>
    <a:masterClrMapping/>
  </p:clrMapOvr>
  <mc:AlternateContent xmlns:mc="http://schemas.openxmlformats.org/markup-compatibility/2006" xmlns:p14="http://schemas.microsoft.com/office/powerpoint/2010/main">
    <mc:Choice Requires="p14">
      <p:transition spd="slow" p14:dur="2000" advTm="19581"/>
    </mc:Choice>
    <mc:Fallback xmlns="">
      <p:transition spd="slow" advTm="195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9" name="Straight Connector 18">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1"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Isosceles Triangle 22">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13" name="Content Placeholder 2">
            <a:extLst>
              <a:ext uri="{FF2B5EF4-FFF2-40B4-BE49-F238E27FC236}">
                <a16:creationId xmlns:a16="http://schemas.microsoft.com/office/drawing/2014/main" id="{C11E300B-C847-25C8-ADAA-7268431B3A5F}"/>
              </a:ext>
            </a:extLst>
          </p:cNvPr>
          <p:cNvSpPr>
            <a:spLocks noGrp="1"/>
          </p:cNvSpPr>
          <p:nvPr>
            <p:ph sz="half" idx="1"/>
          </p:nvPr>
        </p:nvSpPr>
        <p:spPr>
          <a:xfrm>
            <a:off x="3013463" y="609600"/>
            <a:ext cx="5375293" cy="550152"/>
          </a:xfrm>
        </p:spPr>
        <p:txBody>
          <a:bodyPr vert="horz" lIns="91440" tIns="45720" rIns="91440" bIns="45720" rtlCol="0">
            <a:normAutofit/>
          </a:bodyPr>
          <a:lstStyle/>
          <a:p>
            <a:r>
              <a:rPr lang="en-US" sz="2800" dirty="0">
                <a:latin typeface="Times New Roman" panose="02020603050405020304" pitchFamily="18" charset="0"/>
                <a:cs typeface="Times New Roman" panose="02020603050405020304" pitchFamily="18" charset="0"/>
              </a:rPr>
              <a:t>2) </a:t>
            </a:r>
            <a:r>
              <a:rPr lang="en-US" sz="2800" dirty="0">
                <a:latin typeface="Times New Roman" panose="02020603050405020304" pitchFamily="18" charset="0"/>
                <a:ea typeface="Calibri" panose="020F0502020204030204" pitchFamily="34" charset="0"/>
                <a:cs typeface="Times New Roman" panose="02020603050405020304" pitchFamily="18" charset="0"/>
              </a:rPr>
              <a:t>ADA Boost Classifier</a:t>
            </a:r>
            <a:endParaRPr lang="en-US" sz="2800" dirty="0">
              <a:effectLst/>
              <a:latin typeface="Times New Roman" panose="02020603050405020304" pitchFamily="18" charset="0"/>
              <a:cs typeface="Times New Roman" panose="02020603050405020304" pitchFamily="18" charset="0"/>
            </a:endParaRPr>
          </a:p>
          <a:p>
            <a:endParaRPr lang="en-US" dirty="0"/>
          </a:p>
        </p:txBody>
      </p:sp>
      <p:sp>
        <p:nvSpPr>
          <p:cNvPr id="10" name="Title 1">
            <a:extLst>
              <a:ext uri="{FF2B5EF4-FFF2-40B4-BE49-F238E27FC236}">
                <a16:creationId xmlns:a16="http://schemas.microsoft.com/office/drawing/2014/main" id="{BC099686-0308-F853-55CE-82803E77B843}"/>
              </a:ext>
            </a:extLst>
          </p:cNvPr>
          <p:cNvSpPr>
            <a:spLocks noGrp="1"/>
          </p:cNvSpPr>
          <p:nvPr>
            <p:ph type="title"/>
          </p:nvPr>
        </p:nvSpPr>
        <p:spPr>
          <a:xfrm>
            <a:off x="852871" y="0"/>
            <a:ext cx="8596312" cy="550152"/>
          </a:xfrm>
        </p:spPr>
        <p:txBody>
          <a:bodyPr>
            <a:normAutofit fontScale="90000"/>
          </a:bodyPr>
          <a:lstStyle/>
          <a:p>
            <a:pPr algn="ctr"/>
            <a:r>
              <a:rPr lang="en-US" dirty="0">
                <a:solidFill>
                  <a:schemeClr val="accent4"/>
                </a:solidFill>
              </a:rPr>
              <a:t>Results: Evaluation</a:t>
            </a:r>
          </a:p>
        </p:txBody>
      </p:sp>
      <p:pic>
        <p:nvPicPr>
          <p:cNvPr id="2" name="Picture 1">
            <a:extLst>
              <a:ext uri="{FF2B5EF4-FFF2-40B4-BE49-F238E27FC236}">
                <a16:creationId xmlns:a16="http://schemas.microsoft.com/office/drawing/2014/main" id="{1AF4BDD4-9EDE-7978-9932-525069602EC7}"/>
              </a:ext>
            </a:extLst>
          </p:cNvPr>
          <p:cNvPicPr>
            <a:picLocks noChangeAspect="1"/>
          </p:cNvPicPr>
          <p:nvPr/>
        </p:nvPicPr>
        <p:blipFill>
          <a:blip r:embed="rId4"/>
          <a:stretch>
            <a:fillRect/>
          </a:stretch>
        </p:blipFill>
        <p:spPr>
          <a:xfrm>
            <a:off x="1021081" y="1475739"/>
            <a:ext cx="7702288" cy="4772661"/>
          </a:xfrm>
          <a:prstGeom prst="rect">
            <a:avLst/>
          </a:prstGeom>
        </p:spPr>
      </p:pic>
      <p:sp>
        <p:nvSpPr>
          <p:cNvPr id="3" name="Content Placeholder 2">
            <a:extLst>
              <a:ext uri="{FF2B5EF4-FFF2-40B4-BE49-F238E27FC236}">
                <a16:creationId xmlns:a16="http://schemas.microsoft.com/office/drawing/2014/main" id="{E5542399-384F-5DBD-A853-64B003185623}"/>
              </a:ext>
            </a:extLst>
          </p:cNvPr>
          <p:cNvSpPr txBox="1">
            <a:spLocks/>
          </p:cNvSpPr>
          <p:nvPr/>
        </p:nvSpPr>
        <p:spPr>
          <a:xfrm>
            <a:off x="1170355" y="6324706"/>
            <a:ext cx="7961344" cy="381106"/>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ROC-AUC score obtained with the ADA Boost Classifier is 0.86.</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Recorded Sound">
            <a:hlinkClick r:id="" action="ppaction://media"/>
            <a:extLst>
              <a:ext uri="{FF2B5EF4-FFF2-40B4-BE49-F238E27FC236}">
                <a16:creationId xmlns:a16="http://schemas.microsoft.com/office/drawing/2014/main" id="{5283C9DF-228E-04B6-14F0-234B003BE6A6}"/>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schemeClr val="accent1">
                <a:shade val="45000"/>
                <a:satMod val="135000"/>
              </a:schemeClr>
              <a:prstClr val="white"/>
            </a:duotone>
          </a:blip>
          <a:stretch>
            <a:fillRect/>
          </a:stretch>
        </p:blipFill>
        <p:spPr>
          <a:xfrm>
            <a:off x="10331993" y="5223933"/>
            <a:ext cx="487363" cy="487363"/>
          </a:xfrm>
          <a:prstGeom prst="rect">
            <a:avLst/>
          </a:prstGeom>
        </p:spPr>
      </p:pic>
    </p:spTree>
    <p:extLst>
      <p:ext uri="{BB962C8B-B14F-4D97-AF65-F5344CB8AC3E}">
        <p14:creationId xmlns:p14="http://schemas.microsoft.com/office/powerpoint/2010/main" val="2022062042"/>
      </p:ext>
    </p:extLst>
  </p:cSld>
  <p:clrMapOvr>
    <a:masterClrMapping/>
  </p:clrMapOvr>
  <mc:AlternateContent xmlns:mc="http://schemas.openxmlformats.org/markup-compatibility/2006" xmlns:p14="http://schemas.microsoft.com/office/powerpoint/2010/main">
    <mc:Choice Requires="p14">
      <p:transition spd="slow" p14:dur="2000" advTm="11452"/>
    </mc:Choice>
    <mc:Fallback xmlns="">
      <p:transition spd="slow" advTm="114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4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1F2B4773-3207-44CC-B7AC-892B704982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9" name="Straight Connector 18">
              <a:extLst>
                <a:ext uri="{FF2B5EF4-FFF2-40B4-BE49-F238E27FC236}">
                  <a16:creationId xmlns:a16="http://schemas.microsoft.com/office/drawing/2014/main" id="{2B8267CA-A7A5-4E11-9D92-4EAC3DD3E80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E83D61B5-C6B4-4A4B-85AD-FEE7A54912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1" name="Rectangle 23">
              <a:extLst>
                <a:ext uri="{FF2B5EF4-FFF2-40B4-BE49-F238E27FC236}">
                  <a16:creationId xmlns:a16="http://schemas.microsoft.com/office/drawing/2014/main" id="{A0B67FE4-688F-4497-8BFD-157613A69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2" name="Rectangle 25">
              <a:extLst>
                <a:ext uri="{FF2B5EF4-FFF2-40B4-BE49-F238E27FC236}">
                  <a16:creationId xmlns:a16="http://schemas.microsoft.com/office/drawing/2014/main" id="{3BF5BE1A-9BAC-4581-A82B-FD8FE31595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3" name="Isosceles Triangle 22">
              <a:extLst>
                <a:ext uri="{FF2B5EF4-FFF2-40B4-BE49-F238E27FC236}">
                  <a16:creationId xmlns:a16="http://schemas.microsoft.com/office/drawing/2014/main" id="{971E5644-6772-414A-8199-E30BFB02A5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4" name="Rectangle 27">
              <a:extLst>
                <a:ext uri="{FF2B5EF4-FFF2-40B4-BE49-F238E27FC236}">
                  <a16:creationId xmlns:a16="http://schemas.microsoft.com/office/drawing/2014/main" id="{E8246D50-BB0C-408E-93FD-7B8D63A7F7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5" name="Rectangle 28">
              <a:extLst>
                <a:ext uri="{FF2B5EF4-FFF2-40B4-BE49-F238E27FC236}">
                  <a16:creationId xmlns:a16="http://schemas.microsoft.com/office/drawing/2014/main" id="{AFBC5D22-68C1-44FB-8181-CB84ECAA83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6" name="Rectangle 29">
              <a:extLst>
                <a:ext uri="{FF2B5EF4-FFF2-40B4-BE49-F238E27FC236}">
                  <a16:creationId xmlns:a16="http://schemas.microsoft.com/office/drawing/2014/main" id="{FB6D0FCE-FBDB-4655-A1A7-640B1E86B5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7" name="Isosceles Triangle 26">
              <a:extLst>
                <a:ext uri="{FF2B5EF4-FFF2-40B4-BE49-F238E27FC236}">
                  <a16:creationId xmlns:a16="http://schemas.microsoft.com/office/drawing/2014/main" id="{BC8157DF-FD90-4AD6-B803-3AC0ACD8E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8" name="Isosceles Triangle 27">
              <a:extLst>
                <a:ext uri="{FF2B5EF4-FFF2-40B4-BE49-F238E27FC236}">
                  <a16:creationId xmlns:a16="http://schemas.microsoft.com/office/drawing/2014/main" id="{3548B067-9D63-4D21-92EF-CBC9E6338C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grpSp>
      <p:sp>
        <p:nvSpPr>
          <p:cNvPr id="13" name="Content Placeholder 2">
            <a:extLst>
              <a:ext uri="{FF2B5EF4-FFF2-40B4-BE49-F238E27FC236}">
                <a16:creationId xmlns:a16="http://schemas.microsoft.com/office/drawing/2014/main" id="{C11E300B-C847-25C8-ADAA-7268431B3A5F}"/>
              </a:ext>
            </a:extLst>
          </p:cNvPr>
          <p:cNvSpPr>
            <a:spLocks noGrp="1"/>
          </p:cNvSpPr>
          <p:nvPr>
            <p:ph sz="half" idx="1"/>
          </p:nvPr>
        </p:nvSpPr>
        <p:spPr>
          <a:xfrm>
            <a:off x="3013463" y="609600"/>
            <a:ext cx="5375293" cy="550152"/>
          </a:xfrm>
        </p:spPr>
        <p:txBody>
          <a:bodyPr vert="horz" lIns="91440" tIns="45720" rIns="91440" bIns="45720" rtlCol="0">
            <a:normAutofit/>
          </a:bodyPr>
          <a:lstStyle/>
          <a:p>
            <a:r>
              <a:rPr lang="en-US" sz="2800" dirty="0">
                <a:latin typeface="Times New Roman" panose="02020603050405020304" pitchFamily="18" charset="0"/>
                <a:cs typeface="Times New Roman" panose="02020603050405020304" pitchFamily="18" charset="0"/>
              </a:rPr>
              <a:t>3) </a:t>
            </a:r>
            <a:r>
              <a:rPr lang="en-US" sz="2800" dirty="0">
                <a:latin typeface="Times New Roman" panose="02020603050405020304" pitchFamily="18" charset="0"/>
                <a:ea typeface="Calibri" panose="020F0502020204030204" pitchFamily="34" charset="0"/>
                <a:cs typeface="Times New Roman" panose="02020603050405020304" pitchFamily="18" charset="0"/>
              </a:rPr>
              <a:t>Cat Boost Classifier</a:t>
            </a:r>
            <a:endParaRPr lang="en-US" sz="2800" dirty="0">
              <a:effectLst/>
              <a:latin typeface="Times New Roman" panose="02020603050405020304" pitchFamily="18" charset="0"/>
              <a:cs typeface="Times New Roman" panose="02020603050405020304" pitchFamily="18" charset="0"/>
            </a:endParaRPr>
          </a:p>
          <a:p>
            <a:endParaRPr lang="en-US" dirty="0"/>
          </a:p>
        </p:txBody>
      </p:sp>
      <p:sp>
        <p:nvSpPr>
          <p:cNvPr id="10" name="Title 1">
            <a:extLst>
              <a:ext uri="{FF2B5EF4-FFF2-40B4-BE49-F238E27FC236}">
                <a16:creationId xmlns:a16="http://schemas.microsoft.com/office/drawing/2014/main" id="{BC099686-0308-F853-55CE-82803E77B843}"/>
              </a:ext>
            </a:extLst>
          </p:cNvPr>
          <p:cNvSpPr>
            <a:spLocks noGrp="1"/>
          </p:cNvSpPr>
          <p:nvPr>
            <p:ph type="title"/>
          </p:nvPr>
        </p:nvSpPr>
        <p:spPr>
          <a:xfrm>
            <a:off x="852871" y="0"/>
            <a:ext cx="8596312" cy="550152"/>
          </a:xfrm>
        </p:spPr>
        <p:txBody>
          <a:bodyPr>
            <a:normAutofit fontScale="90000"/>
          </a:bodyPr>
          <a:lstStyle/>
          <a:p>
            <a:pPr algn="ctr"/>
            <a:r>
              <a:rPr lang="en-US" dirty="0">
                <a:solidFill>
                  <a:schemeClr val="accent4"/>
                </a:solidFill>
              </a:rPr>
              <a:t>Results: Evaluation</a:t>
            </a:r>
          </a:p>
        </p:txBody>
      </p:sp>
      <p:pic>
        <p:nvPicPr>
          <p:cNvPr id="4" name="Picture 3">
            <a:extLst>
              <a:ext uri="{FF2B5EF4-FFF2-40B4-BE49-F238E27FC236}">
                <a16:creationId xmlns:a16="http://schemas.microsoft.com/office/drawing/2014/main" id="{398EBD85-5A33-8950-E9FC-2E5A58299FD0}"/>
              </a:ext>
            </a:extLst>
          </p:cNvPr>
          <p:cNvPicPr>
            <a:picLocks noChangeAspect="1"/>
          </p:cNvPicPr>
          <p:nvPr/>
        </p:nvPicPr>
        <p:blipFill>
          <a:blip r:embed="rId4"/>
          <a:stretch>
            <a:fillRect/>
          </a:stretch>
        </p:blipFill>
        <p:spPr>
          <a:xfrm>
            <a:off x="1216957" y="1386840"/>
            <a:ext cx="7845537" cy="4861560"/>
          </a:xfrm>
          <a:prstGeom prst="rect">
            <a:avLst/>
          </a:prstGeom>
        </p:spPr>
      </p:pic>
      <p:sp>
        <p:nvSpPr>
          <p:cNvPr id="5" name="Content Placeholder 2">
            <a:extLst>
              <a:ext uri="{FF2B5EF4-FFF2-40B4-BE49-F238E27FC236}">
                <a16:creationId xmlns:a16="http://schemas.microsoft.com/office/drawing/2014/main" id="{EF632C10-FED6-D11C-9602-B9B9A45756EE}"/>
              </a:ext>
            </a:extLst>
          </p:cNvPr>
          <p:cNvSpPr txBox="1">
            <a:spLocks/>
          </p:cNvSpPr>
          <p:nvPr/>
        </p:nvSpPr>
        <p:spPr>
          <a:xfrm>
            <a:off x="1170355" y="6324706"/>
            <a:ext cx="7961344" cy="381106"/>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ROC-AUC score obtained with the Cat Boost Classifier is 0.89.</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 name="Recorded Sound">
            <a:hlinkClick r:id="" action="ppaction://media"/>
            <a:extLst>
              <a:ext uri="{FF2B5EF4-FFF2-40B4-BE49-F238E27FC236}">
                <a16:creationId xmlns:a16="http://schemas.microsoft.com/office/drawing/2014/main" id="{01A9F190-87C6-DD3D-0EE4-169307179F4C}"/>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schemeClr val="accent1">
                <a:shade val="45000"/>
                <a:satMod val="135000"/>
              </a:schemeClr>
              <a:prstClr val="white"/>
            </a:duotone>
          </a:blip>
          <a:stretch>
            <a:fillRect/>
          </a:stretch>
        </p:blipFill>
        <p:spPr>
          <a:xfrm>
            <a:off x="10426747" y="5435600"/>
            <a:ext cx="487363" cy="487363"/>
          </a:xfrm>
          <a:prstGeom prst="rect">
            <a:avLst/>
          </a:prstGeom>
        </p:spPr>
      </p:pic>
    </p:spTree>
    <p:extLst>
      <p:ext uri="{BB962C8B-B14F-4D97-AF65-F5344CB8AC3E}">
        <p14:creationId xmlns:p14="http://schemas.microsoft.com/office/powerpoint/2010/main" val="63047605"/>
      </p:ext>
    </p:extLst>
  </p:cSld>
  <p:clrMapOvr>
    <a:masterClrMapping/>
  </p:clrMapOvr>
  <mc:AlternateContent xmlns:mc="http://schemas.openxmlformats.org/markup-compatibility/2006" xmlns:p14="http://schemas.microsoft.com/office/powerpoint/2010/main">
    <mc:Choice Requires="p14">
      <p:transition spd="slow" p14:dur="2000" advTm="13741"/>
    </mc:Choice>
    <mc:Fallback xmlns="">
      <p:transition spd="slow" advTm="137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67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4FC82-37BA-D979-9EB7-379CCB63B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59F996-20A8-DA65-4777-E16C3CAA0504}"/>
              </a:ext>
            </a:extLst>
          </p:cNvPr>
          <p:cNvSpPr>
            <a:spLocks noGrp="1"/>
          </p:cNvSpPr>
          <p:nvPr>
            <p:ph type="title"/>
          </p:nvPr>
        </p:nvSpPr>
        <p:spPr>
          <a:xfrm>
            <a:off x="650896" y="269359"/>
            <a:ext cx="8596668" cy="660400"/>
          </a:xfrm>
        </p:spPr>
        <p:txBody>
          <a:bodyPr/>
          <a:lstStyle/>
          <a:p>
            <a:pPr algn="ctr"/>
            <a:r>
              <a:rPr lang="en-US" dirty="0">
                <a:solidFill>
                  <a:schemeClr val="accent4"/>
                </a:solidFill>
              </a:rPr>
              <a:t>Results: Evaluation</a:t>
            </a:r>
          </a:p>
        </p:txBody>
      </p:sp>
      <p:sp>
        <p:nvSpPr>
          <p:cNvPr id="13" name="Content Placeholder 2">
            <a:extLst>
              <a:ext uri="{FF2B5EF4-FFF2-40B4-BE49-F238E27FC236}">
                <a16:creationId xmlns:a16="http://schemas.microsoft.com/office/drawing/2014/main" id="{63E3EBD7-14BC-C72D-D66A-D4CE6E2CF2AB}"/>
              </a:ext>
            </a:extLst>
          </p:cNvPr>
          <p:cNvSpPr>
            <a:spLocks noGrp="1"/>
          </p:cNvSpPr>
          <p:nvPr>
            <p:ph sz="half" idx="1"/>
          </p:nvPr>
        </p:nvSpPr>
        <p:spPr>
          <a:xfrm>
            <a:off x="2944436" y="929759"/>
            <a:ext cx="4825158" cy="424371"/>
          </a:xfrm>
        </p:spPr>
        <p:txBody>
          <a:bodyPr>
            <a:noAutofit/>
          </a:bodyPr>
          <a:lstStyle/>
          <a:p>
            <a:r>
              <a:rPr lang="en-US" sz="2800" dirty="0">
                <a:latin typeface="Times New Roman" panose="02020603050405020304" pitchFamily="18" charset="0"/>
                <a:ea typeface="Calibri" panose="020F0502020204030204" pitchFamily="34" charset="0"/>
                <a:cs typeface="Times New Roman" panose="02020603050405020304" pitchFamily="18" charset="0"/>
              </a:rPr>
              <a:t>4)  XG Boost Classifier</a:t>
            </a:r>
          </a:p>
        </p:txBody>
      </p:sp>
      <p:pic>
        <p:nvPicPr>
          <p:cNvPr id="8" name="Picture 7">
            <a:extLst>
              <a:ext uri="{FF2B5EF4-FFF2-40B4-BE49-F238E27FC236}">
                <a16:creationId xmlns:a16="http://schemas.microsoft.com/office/drawing/2014/main" id="{47A4EBBF-52C4-801F-417D-7EFB06AA8772}"/>
              </a:ext>
            </a:extLst>
          </p:cNvPr>
          <p:cNvPicPr>
            <a:picLocks noChangeAspect="1"/>
          </p:cNvPicPr>
          <p:nvPr/>
        </p:nvPicPr>
        <p:blipFill>
          <a:blip r:embed="rId4"/>
          <a:stretch>
            <a:fillRect/>
          </a:stretch>
        </p:blipFill>
        <p:spPr>
          <a:xfrm>
            <a:off x="1339702" y="1590159"/>
            <a:ext cx="7676708" cy="4612521"/>
          </a:xfrm>
          <a:prstGeom prst="rect">
            <a:avLst/>
          </a:prstGeom>
        </p:spPr>
      </p:pic>
      <p:sp>
        <p:nvSpPr>
          <p:cNvPr id="9" name="Content Placeholder 2">
            <a:extLst>
              <a:ext uri="{FF2B5EF4-FFF2-40B4-BE49-F238E27FC236}">
                <a16:creationId xmlns:a16="http://schemas.microsoft.com/office/drawing/2014/main" id="{18CEA062-9296-80F3-5D19-92095C4429E9}"/>
              </a:ext>
            </a:extLst>
          </p:cNvPr>
          <p:cNvSpPr txBox="1">
            <a:spLocks/>
          </p:cNvSpPr>
          <p:nvPr/>
        </p:nvSpPr>
        <p:spPr>
          <a:xfrm>
            <a:off x="1170355" y="6324706"/>
            <a:ext cx="7961344" cy="381106"/>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ROC-AUC score obtained with the XG Boost Classifier is 0.98.</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Recorded Sound">
            <a:hlinkClick r:id="" action="ppaction://media"/>
            <a:extLst>
              <a:ext uri="{FF2B5EF4-FFF2-40B4-BE49-F238E27FC236}">
                <a16:creationId xmlns:a16="http://schemas.microsoft.com/office/drawing/2014/main" id="{8D9E75B4-B359-8524-17F1-2B95ED9561C7}"/>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schemeClr val="accent1">
                <a:shade val="45000"/>
                <a:satMod val="135000"/>
              </a:schemeClr>
              <a:prstClr val="white"/>
            </a:duotone>
          </a:blip>
          <a:stretch>
            <a:fillRect/>
          </a:stretch>
        </p:blipFill>
        <p:spPr>
          <a:xfrm>
            <a:off x="10395415" y="5363845"/>
            <a:ext cx="487363" cy="487363"/>
          </a:xfrm>
          <a:prstGeom prst="rect">
            <a:avLst/>
          </a:prstGeom>
        </p:spPr>
      </p:pic>
    </p:spTree>
    <p:extLst>
      <p:ext uri="{BB962C8B-B14F-4D97-AF65-F5344CB8AC3E}">
        <p14:creationId xmlns:p14="http://schemas.microsoft.com/office/powerpoint/2010/main" val="4139932933"/>
      </p:ext>
    </p:extLst>
  </p:cSld>
  <p:clrMapOvr>
    <a:masterClrMapping/>
  </p:clrMapOvr>
  <mc:AlternateContent xmlns:mc="http://schemas.openxmlformats.org/markup-compatibility/2006" xmlns:p14="http://schemas.microsoft.com/office/powerpoint/2010/main">
    <mc:Choice Requires="p14">
      <p:transition spd="slow" p14:dur="2000" advTm="12393"/>
    </mc:Choice>
    <mc:Fallback xmlns="">
      <p:transition spd="slow" advTm="123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4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84FC82-37BA-D979-9EB7-379CCB63B9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59F996-20A8-DA65-4777-E16C3CAA0504}"/>
              </a:ext>
            </a:extLst>
          </p:cNvPr>
          <p:cNvSpPr>
            <a:spLocks noGrp="1"/>
          </p:cNvSpPr>
          <p:nvPr>
            <p:ph type="title"/>
          </p:nvPr>
        </p:nvSpPr>
        <p:spPr>
          <a:xfrm>
            <a:off x="650896" y="269359"/>
            <a:ext cx="8596668" cy="660400"/>
          </a:xfrm>
        </p:spPr>
        <p:txBody>
          <a:bodyPr/>
          <a:lstStyle/>
          <a:p>
            <a:pPr algn="ctr"/>
            <a:r>
              <a:rPr lang="en-US" dirty="0">
                <a:solidFill>
                  <a:schemeClr val="accent4"/>
                </a:solidFill>
              </a:rPr>
              <a:t>Results: Evaluation</a:t>
            </a:r>
          </a:p>
        </p:txBody>
      </p:sp>
      <p:sp>
        <p:nvSpPr>
          <p:cNvPr id="13" name="Content Placeholder 2">
            <a:extLst>
              <a:ext uri="{FF2B5EF4-FFF2-40B4-BE49-F238E27FC236}">
                <a16:creationId xmlns:a16="http://schemas.microsoft.com/office/drawing/2014/main" id="{63E3EBD7-14BC-C72D-D66A-D4CE6E2CF2AB}"/>
              </a:ext>
            </a:extLst>
          </p:cNvPr>
          <p:cNvSpPr>
            <a:spLocks noGrp="1"/>
          </p:cNvSpPr>
          <p:nvPr>
            <p:ph sz="half" idx="1"/>
          </p:nvPr>
        </p:nvSpPr>
        <p:spPr>
          <a:xfrm>
            <a:off x="2944436" y="929759"/>
            <a:ext cx="4825158" cy="424371"/>
          </a:xfrm>
        </p:spPr>
        <p:txBody>
          <a:bodyPr>
            <a:noAutofit/>
          </a:bodyPr>
          <a:lstStyle/>
          <a:p>
            <a:r>
              <a:rPr lang="en-US" sz="2800" dirty="0">
                <a:latin typeface="Times New Roman" panose="02020603050405020304" pitchFamily="18" charset="0"/>
                <a:ea typeface="Calibri" panose="020F0502020204030204" pitchFamily="34" charset="0"/>
                <a:cs typeface="Times New Roman" panose="02020603050405020304" pitchFamily="18" charset="0"/>
              </a:rPr>
              <a:t>5)  Logistic Regression</a:t>
            </a:r>
          </a:p>
        </p:txBody>
      </p:sp>
      <p:sp>
        <p:nvSpPr>
          <p:cNvPr id="5" name="Content Placeholder 2">
            <a:extLst>
              <a:ext uri="{FF2B5EF4-FFF2-40B4-BE49-F238E27FC236}">
                <a16:creationId xmlns:a16="http://schemas.microsoft.com/office/drawing/2014/main" id="{0F754D4F-CF01-96B9-895C-E545C67BC941}"/>
              </a:ext>
            </a:extLst>
          </p:cNvPr>
          <p:cNvSpPr txBox="1">
            <a:spLocks/>
          </p:cNvSpPr>
          <p:nvPr/>
        </p:nvSpPr>
        <p:spPr>
          <a:xfrm>
            <a:off x="1170355" y="6324706"/>
            <a:ext cx="7961344" cy="381106"/>
          </a:xfrm>
          <a:prstGeom prst="rect">
            <a:avLst/>
          </a:prstGeom>
        </p:spPr>
        <p:txBody>
          <a:bodyPr vert="horz" lIns="91440" tIns="45720" rIns="91440" bIns="45720" rtlCol="0" anchor="t">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ROC-AUC score obtained with the Logistic Regression is 0.94.</a:t>
            </a:r>
            <a:endParaRPr lang="en-US"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32EE0088-E4F5-7810-90CF-BAC28FA42B03}"/>
              </a:ext>
            </a:extLst>
          </p:cNvPr>
          <p:cNvPicPr>
            <a:picLocks noChangeAspect="1"/>
          </p:cNvPicPr>
          <p:nvPr/>
        </p:nvPicPr>
        <p:blipFill>
          <a:blip r:embed="rId4"/>
          <a:stretch>
            <a:fillRect/>
          </a:stretch>
        </p:blipFill>
        <p:spPr>
          <a:xfrm>
            <a:off x="1676400" y="1702920"/>
            <a:ext cx="6873240" cy="4393080"/>
          </a:xfrm>
          <a:prstGeom prst="rect">
            <a:avLst/>
          </a:prstGeom>
        </p:spPr>
      </p:pic>
      <p:pic>
        <p:nvPicPr>
          <p:cNvPr id="4" name="Recorded Sound">
            <a:hlinkClick r:id="" action="ppaction://media"/>
            <a:extLst>
              <a:ext uri="{FF2B5EF4-FFF2-40B4-BE49-F238E27FC236}">
                <a16:creationId xmlns:a16="http://schemas.microsoft.com/office/drawing/2014/main" id="{91B7F24D-9ED8-59B8-B8CD-7BFD631444FF}"/>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schemeClr val="accent1">
                <a:shade val="45000"/>
                <a:satMod val="135000"/>
              </a:schemeClr>
              <a:prstClr val="white"/>
            </a:duotone>
          </a:blip>
          <a:stretch>
            <a:fillRect/>
          </a:stretch>
        </p:blipFill>
        <p:spPr>
          <a:xfrm>
            <a:off x="10530046" y="5470525"/>
            <a:ext cx="487363" cy="487363"/>
          </a:xfrm>
          <a:prstGeom prst="rect">
            <a:avLst/>
          </a:prstGeom>
        </p:spPr>
      </p:pic>
    </p:spTree>
    <p:extLst>
      <p:ext uri="{BB962C8B-B14F-4D97-AF65-F5344CB8AC3E}">
        <p14:creationId xmlns:p14="http://schemas.microsoft.com/office/powerpoint/2010/main" val="3100017807"/>
      </p:ext>
    </p:extLst>
  </p:cSld>
  <p:clrMapOvr>
    <a:masterClrMapping/>
  </p:clrMapOvr>
  <mc:AlternateContent xmlns:mc="http://schemas.openxmlformats.org/markup-compatibility/2006" xmlns:p14="http://schemas.microsoft.com/office/powerpoint/2010/main">
    <mc:Choice Requires="p14">
      <p:transition spd="slow" p14:dur="2000" advTm="10011"/>
    </mc:Choice>
    <mc:Fallback xmlns="">
      <p:transition spd="slow" advTm="100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6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05A7-C000-57C9-1C1D-F01841FF6268}"/>
              </a:ext>
            </a:extLst>
          </p:cNvPr>
          <p:cNvSpPr>
            <a:spLocks noGrp="1"/>
          </p:cNvSpPr>
          <p:nvPr>
            <p:ph type="title"/>
          </p:nvPr>
        </p:nvSpPr>
        <p:spPr>
          <a:xfrm>
            <a:off x="0" y="685800"/>
            <a:ext cx="8596668" cy="883920"/>
          </a:xfrm>
        </p:spPr>
        <p:txBody>
          <a:bodyPr>
            <a:normAutofit/>
          </a:bodyPr>
          <a:lstStyle/>
          <a:p>
            <a:pPr algn="ctr"/>
            <a:r>
              <a:rPr lang="en-US" dirty="0">
                <a:solidFill>
                  <a:schemeClr val="accent4"/>
                </a:solidFill>
              </a:rPr>
              <a:t>Best Model Selection</a:t>
            </a:r>
          </a:p>
        </p:txBody>
      </p:sp>
      <p:sp>
        <p:nvSpPr>
          <p:cNvPr id="3" name="Content Placeholder 2">
            <a:extLst>
              <a:ext uri="{FF2B5EF4-FFF2-40B4-BE49-F238E27FC236}">
                <a16:creationId xmlns:a16="http://schemas.microsoft.com/office/drawing/2014/main" id="{273BFDB9-35B6-F36B-E407-116AE340F8D7}"/>
              </a:ext>
            </a:extLst>
          </p:cNvPr>
          <p:cNvSpPr>
            <a:spLocks noGrp="1"/>
          </p:cNvSpPr>
          <p:nvPr>
            <p:ph idx="1"/>
          </p:nvPr>
        </p:nvSpPr>
        <p:spPr>
          <a:xfrm>
            <a:off x="616374" y="1691640"/>
            <a:ext cx="8761412" cy="4480560"/>
          </a:xfrm>
        </p:spPr>
        <p:txBody>
          <a:bodyPr>
            <a:normAutofit/>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ROC-AUC score obtained with the Random Forest Classifier is 0.87.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ROC-AUC score obtained with the ADA Boost Classifier is 0.86.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ROC-AUC score obtained with the Cat Boost Classifier is 0.89.</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ROC-AUC score obtained with the XG Boost Classifier is 0.98.</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ROC-AUC score obtained with the </a:t>
            </a:r>
            <a:r>
              <a:rPr lang="en-US" dirty="0">
                <a:latin typeface="Times New Roman" panose="02020603050405020304" pitchFamily="18" charset="0"/>
                <a:ea typeface="Calibri" panose="020F0502020204030204" pitchFamily="34" charset="0"/>
                <a:cs typeface="Times New Roman" panose="02020603050405020304" pitchFamily="18" charset="0"/>
              </a:rPr>
              <a:t>Logistic regression is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0.94.</a:t>
            </a:r>
          </a:p>
          <a:p>
            <a:pPr marL="0" marR="0" indent="0">
              <a:lnSpc>
                <a:spcPct val="200000"/>
              </a:lnSpc>
              <a:spcBef>
                <a:spcPts val="0"/>
              </a:spcBef>
              <a:spcAft>
                <a:spcPts val="800"/>
              </a:spcAft>
              <a:buNone/>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From the above scores, we can conclude that the XG Boost Classifier is the best Model.</a:t>
            </a:r>
          </a:p>
          <a:p>
            <a:endParaRPr lang="en-US" dirty="0"/>
          </a:p>
        </p:txBody>
      </p:sp>
      <p:pic>
        <p:nvPicPr>
          <p:cNvPr id="4" name="Recorded Sound">
            <a:hlinkClick r:id="" action="ppaction://media"/>
            <a:extLst>
              <a:ext uri="{FF2B5EF4-FFF2-40B4-BE49-F238E27FC236}">
                <a16:creationId xmlns:a16="http://schemas.microsoft.com/office/drawing/2014/main" id="{536BC2D1-310E-DB14-A183-5E0A3206ABE8}"/>
              </a:ext>
            </a:extLst>
          </p:cNvPr>
          <p:cNvPicPr>
            <a:picLocks noChangeAspect="1"/>
          </p:cNvPicPr>
          <p:nvPr>
            <a:audioFile r:link="rId2"/>
            <p:extLst>
              <p:ext uri="{DAA4B4D4-6D71-4841-9C94-3DE7FCFB9230}">
                <p14:media xmlns:p14="http://schemas.microsoft.com/office/powerpoint/2010/main" r:embed="rId1"/>
              </p:ext>
            </p:extLst>
          </p:nvPr>
        </p:nvPicPr>
        <p:blipFill>
          <a:blip r:embed="rId4">
            <a:duotone>
              <a:schemeClr val="accent1">
                <a:shade val="45000"/>
                <a:satMod val="135000"/>
              </a:schemeClr>
              <a:prstClr val="white"/>
            </a:duotone>
          </a:blip>
          <a:stretch>
            <a:fillRect/>
          </a:stretch>
        </p:blipFill>
        <p:spPr>
          <a:xfrm>
            <a:off x="10469245" y="5241925"/>
            <a:ext cx="487363" cy="487363"/>
          </a:xfrm>
          <a:prstGeom prst="rect">
            <a:avLst/>
          </a:prstGeom>
        </p:spPr>
      </p:pic>
    </p:spTree>
    <p:extLst>
      <p:ext uri="{BB962C8B-B14F-4D97-AF65-F5344CB8AC3E}">
        <p14:creationId xmlns:p14="http://schemas.microsoft.com/office/powerpoint/2010/main" val="2199561280"/>
      </p:ext>
    </p:extLst>
  </p:cSld>
  <p:clrMapOvr>
    <a:masterClrMapping/>
  </p:clrMapOvr>
  <mc:AlternateContent xmlns:mc="http://schemas.openxmlformats.org/markup-compatibility/2006" xmlns:p14="http://schemas.microsoft.com/office/powerpoint/2010/main">
    <mc:Choice Requires="p14">
      <p:transition spd="slow" p14:dur="2000" advTm="14316"/>
    </mc:Choice>
    <mc:Fallback xmlns="">
      <p:transition spd="slow" advTm="143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31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05A7-C000-57C9-1C1D-F01841FF6268}"/>
              </a:ext>
            </a:extLst>
          </p:cNvPr>
          <p:cNvSpPr>
            <a:spLocks noGrp="1"/>
          </p:cNvSpPr>
          <p:nvPr>
            <p:ph type="title"/>
          </p:nvPr>
        </p:nvSpPr>
        <p:spPr>
          <a:xfrm>
            <a:off x="426720" y="60960"/>
            <a:ext cx="8596668" cy="624840"/>
          </a:xfrm>
        </p:spPr>
        <p:txBody>
          <a:bodyPr>
            <a:normAutofit fontScale="90000"/>
          </a:bodyPr>
          <a:lstStyle/>
          <a:p>
            <a:pPr algn="ctr"/>
            <a:r>
              <a:rPr lang="en-US" dirty="0">
                <a:solidFill>
                  <a:schemeClr val="accent4"/>
                </a:solidFill>
              </a:rPr>
              <a:t>Answers to the above questions</a:t>
            </a:r>
          </a:p>
        </p:txBody>
      </p:sp>
      <p:sp>
        <p:nvSpPr>
          <p:cNvPr id="3" name="Content Placeholder 2">
            <a:extLst>
              <a:ext uri="{FF2B5EF4-FFF2-40B4-BE49-F238E27FC236}">
                <a16:creationId xmlns:a16="http://schemas.microsoft.com/office/drawing/2014/main" id="{273BFDB9-35B6-F36B-E407-116AE340F8D7}"/>
              </a:ext>
            </a:extLst>
          </p:cNvPr>
          <p:cNvSpPr>
            <a:spLocks noGrp="1"/>
          </p:cNvSpPr>
          <p:nvPr>
            <p:ph idx="1"/>
          </p:nvPr>
        </p:nvSpPr>
        <p:spPr>
          <a:xfrm>
            <a:off x="646854" y="914400"/>
            <a:ext cx="8761412" cy="5781964"/>
          </a:xfrm>
        </p:spPr>
        <p:txBody>
          <a:bodyPr>
            <a:normAutofit/>
          </a:bodyPr>
          <a:lstStyle/>
          <a:p>
            <a:pPr marL="0" marR="0">
              <a:spcBef>
                <a:spcPts val="0"/>
              </a:spcBef>
              <a:spcAft>
                <a:spcPts val="800"/>
              </a:spcAft>
            </a:pP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From XGBoost classifier, V14, V4, V17, Transaction Amount, V10, V12, V26, V3 and Time of Transaction features are important.</a:t>
            </a:r>
          </a:p>
          <a:p>
            <a:pPr marL="0" marR="0">
              <a:spcBef>
                <a:spcPts val="0"/>
              </a:spcBef>
              <a:spcAft>
                <a:spcPts val="800"/>
              </a:spcAft>
            </a:pP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Using techniques like oversampling the minority class and undersampling the majority class and ensemble techniques can handle data imbalance.</a:t>
            </a:r>
          </a:p>
          <a:p>
            <a:pPr marL="0">
              <a:spcBef>
                <a:spcPts val="0"/>
              </a:spcBef>
              <a:spcAft>
                <a:spcPts val="800"/>
              </a:spcAft>
            </a:pP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Ensemble methods like Random Forest and Gradient Boosting perform well due to their ability to handle complex interactions between various features.</a:t>
            </a:r>
          </a:p>
          <a:p>
            <a:pPr marL="0">
              <a:spcBef>
                <a:spcPts val="0"/>
              </a:spcBef>
              <a:spcAft>
                <a:spcPts val="8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The model needs to be complimented with data consistency, low latency, and frameworks like Apache Kafka to detect fraud in real time.</a:t>
            </a:r>
            <a:endPar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a:spcBef>
                <a:spcPts val="0"/>
              </a:spcBef>
              <a:spcAft>
                <a:spcPts val="800"/>
              </a:spcAft>
            </a:pPr>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Personally Identifiable Information (PII) data has been removed and sensitive data is masked in the non-production environments.</a:t>
            </a:r>
          </a:p>
          <a:p>
            <a:pPr marL="0">
              <a:spcBef>
                <a:spcPts val="0"/>
              </a:spcBef>
              <a:spcAft>
                <a:spcPts val="8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False Positives can be handled by providing easy ways to verify transactions, and clear communications to users that will minimize disruptions to legitimate transactions.</a:t>
            </a:r>
            <a:endParaRPr lang="en-US" sz="1800"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pPr marL="0">
              <a:spcBef>
                <a:spcPts val="0"/>
              </a:spcBef>
              <a:spcAft>
                <a:spcPts val="800"/>
              </a:spcAft>
            </a:pPr>
            <a:r>
              <a:rPr lang="en-US" sz="18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Existing models can be fine-tuned to detect the unique patterns and behaviors of customers in online shopping. It may need the new data injection related to online shopping and retrain the model by adjusting the parameters.</a:t>
            </a:r>
            <a:endPar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High accuracy in models can lead to a lower incidence of false positives (unnecessary transaction declines) which in turn improves customer satisfaction.</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7" name="Recorded Sound">
            <a:hlinkClick r:id="" action="ppaction://media"/>
            <a:extLst>
              <a:ext uri="{FF2B5EF4-FFF2-40B4-BE49-F238E27FC236}">
                <a16:creationId xmlns:a16="http://schemas.microsoft.com/office/drawing/2014/main" id="{20C72F68-551F-1F7D-48C6-7284B5CB6B35}"/>
              </a:ext>
            </a:extLst>
          </p:cNvPr>
          <p:cNvPicPr>
            <a:picLocks noChangeAspect="1"/>
          </p:cNvPicPr>
          <p:nvPr>
            <a:audioFile r:link="rId2"/>
            <p:extLst>
              <p:ext uri="{DAA4B4D4-6D71-4841-9C94-3DE7FCFB9230}">
                <p14:media xmlns:p14="http://schemas.microsoft.com/office/powerpoint/2010/main" r:embed="rId1"/>
              </p:ext>
            </p:extLst>
          </p:nvPr>
        </p:nvPicPr>
        <p:blipFill>
          <a:blip r:embed="rId4">
            <a:duotone>
              <a:schemeClr val="accent1">
                <a:shade val="45000"/>
                <a:satMod val="135000"/>
              </a:schemeClr>
              <a:prstClr val="white"/>
            </a:duotone>
          </a:blip>
          <a:stretch>
            <a:fillRect/>
          </a:stretch>
        </p:blipFill>
        <p:spPr>
          <a:xfrm>
            <a:off x="10432762" y="5392016"/>
            <a:ext cx="487363" cy="487363"/>
          </a:xfrm>
          <a:prstGeom prst="rect">
            <a:avLst/>
          </a:prstGeom>
        </p:spPr>
      </p:pic>
    </p:spTree>
    <p:extLst>
      <p:ext uri="{BB962C8B-B14F-4D97-AF65-F5344CB8AC3E}">
        <p14:creationId xmlns:p14="http://schemas.microsoft.com/office/powerpoint/2010/main" val="3044639588"/>
      </p:ext>
    </p:extLst>
  </p:cSld>
  <p:clrMapOvr>
    <a:masterClrMapping/>
  </p:clrMapOvr>
  <mc:AlternateContent xmlns:mc="http://schemas.openxmlformats.org/markup-compatibility/2006" xmlns:p14="http://schemas.microsoft.com/office/powerpoint/2010/main">
    <mc:Choice Requires="p14">
      <p:transition spd="slow" p14:dur="2000" advTm="9308"/>
    </mc:Choice>
    <mc:Fallback xmlns="">
      <p:transition spd="slow" advTm="93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1169"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433D9-48EF-4FAA-F444-F146B4167955}"/>
              </a:ext>
            </a:extLst>
          </p:cNvPr>
          <p:cNvSpPr>
            <a:spLocks noGrp="1"/>
          </p:cNvSpPr>
          <p:nvPr>
            <p:ph type="title"/>
          </p:nvPr>
        </p:nvSpPr>
        <p:spPr>
          <a:xfrm>
            <a:off x="281094" y="929640"/>
            <a:ext cx="8596668" cy="909321"/>
          </a:xfrm>
        </p:spPr>
        <p:txBody>
          <a:bodyPr>
            <a:normAutofit/>
          </a:bodyPr>
          <a:lstStyle/>
          <a:p>
            <a:pPr algn="ctr"/>
            <a:r>
              <a:rPr lang="en-US" dirty="0">
                <a:solidFill>
                  <a:schemeClr val="accent4"/>
                </a:solidFill>
              </a:rPr>
              <a:t>Credit Card Fraud Background</a:t>
            </a:r>
          </a:p>
        </p:txBody>
      </p:sp>
      <p:sp>
        <p:nvSpPr>
          <p:cNvPr id="7" name="Content Placeholder 2">
            <a:extLst>
              <a:ext uri="{FF2B5EF4-FFF2-40B4-BE49-F238E27FC236}">
                <a16:creationId xmlns:a16="http://schemas.microsoft.com/office/drawing/2014/main" id="{94030570-F18D-152D-9BDE-0CA56922D8D9}"/>
              </a:ext>
            </a:extLst>
          </p:cNvPr>
          <p:cNvSpPr>
            <a:spLocks noGrp="1"/>
          </p:cNvSpPr>
          <p:nvPr>
            <p:ph idx="1"/>
          </p:nvPr>
        </p:nvSpPr>
        <p:spPr>
          <a:xfrm>
            <a:off x="668973" y="1838961"/>
            <a:ext cx="8749348" cy="3449319"/>
          </a:xfrm>
        </p:spPr>
        <p:txBody>
          <a:bodyPr>
            <a:normAutofit/>
          </a:bodyPr>
          <a:lstStyle/>
          <a:p>
            <a:pPr>
              <a:lnSpc>
                <a:spcPct val="110000"/>
              </a:lnSpc>
            </a:pPr>
            <a:endParaRPr lang="en-US" sz="1800" dirty="0">
              <a:latin typeface="Times New Roman" panose="02020603050405020304" pitchFamily="18" charset="0"/>
              <a:cs typeface="Times New Roman" panose="02020603050405020304" pitchFamily="18" charset="0"/>
            </a:endParaRPr>
          </a:p>
          <a:p>
            <a:pPr>
              <a:lnSpc>
                <a:spcPct val="110000"/>
              </a:lnSpc>
            </a:pPr>
            <a:r>
              <a:rPr lang="en-US" sz="1800" dirty="0">
                <a:solidFill>
                  <a:srgbClr val="222222"/>
                </a:solidFill>
                <a:effectLst/>
                <a:highlight>
                  <a:srgbClr val="FFFFFF"/>
                </a:highlight>
                <a:latin typeface="Times New Roman" panose="02020603050405020304" pitchFamily="18" charset="0"/>
                <a:ea typeface="Calibri" panose="020F0502020204030204" pitchFamily="34" charset="0"/>
              </a:rPr>
              <a:t>Credit Card Fraud has become a common problem in the financial sector that results in significant losses for financial institutions and cardholders</a:t>
            </a:r>
            <a:r>
              <a:rPr lang="en-US" b="0" i="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10000"/>
              </a:lnSpc>
            </a:pPr>
            <a:r>
              <a:rPr lang="en-US" sz="1800" dirty="0">
                <a:solidFill>
                  <a:srgbClr val="222222"/>
                </a:solidFill>
                <a:effectLst/>
                <a:highlight>
                  <a:srgbClr val="FFFFFF"/>
                </a:highlight>
                <a:latin typeface="Times New Roman" panose="02020603050405020304" pitchFamily="18" charset="0"/>
                <a:ea typeface="Calibri" panose="020F0502020204030204" pitchFamily="34" charset="0"/>
              </a:rPr>
              <a:t>Initially, there was physical theft of cards and forgery</a:t>
            </a:r>
            <a:r>
              <a:rPr lang="en-US" dirty="0">
                <a:latin typeface="Times New Roman" panose="02020603050405020304" pitchFamily="18" charset="0"/>
                <a:ea typeface="Calibri" panose="020F0502020204030204" pitchFamily="34" charset="0"/>
                <a:cs typeface="Times New Roman" panose="02020603050405020304" pitchFamily="18" charset="0"/>
              </a:rPr>
              <a:t>.</a:t>
            </a:r>
          </a:p>
          <a:p>
            <a:pPr>
              <a:lnSpc>
                <a:spcPct val="110000"/>
              </a:lnSpc>
            </a:pPr>
            <a:r>
              <a:rPr lang="en-US" sz="1800" dirty="0">
                <a:solidFill>
                  <a:srgbClr val="222222"/>
                </a:solidFill>
                <a:effectLst/>
                <a:highlight>
                  <a:srgbClr val="FFFFFF"/>
                </a:highlight>
                <a:latin typeface="Times New Roman" panose="02020603050405020304" pitchFamily="18" charset="0"/>
                <a:ea typeface="Calibri" panose="020F0502020204030204" pitchFamily="34" charset="0"/>
              </a:rPr>
              <a:t>Since cards lack security features, they were the targets for fraud</a:t>
            </a:r>
            <a:r>
              <a:rPr lang="en-US" i="0" dirty="0">
                <a:effectLst/>
                <a:latin typeface="Times New Roman" panose="02020603050405020304" pitchFamily="18" charset="0"/>
                <a:ea typeface="Calibri" panose="020F0502020204030204" pitchFamily="34" charset="0"/>
                <a:cs typeface="Times New Roman" panose="02020603050405020304" pitchFamily="18" charset="0"/>
              </a:rPr>
              <a:t>.</a:t>
            </a:r>
          </a:p>
          <a:p>
            <a:pPr>
              <a:lnSpc>
                <a:spcPct val="110000"/>
              </a:lnSpc>
            </a:pPr>
            <a:r>
              <a:rPr lang="en-US" sz="1800" dirty="0">
                <a:solidFill>
                  <a:srgbClr val="222222"/>
                </a:solidFill>
                <a:effectLst/>
                <a:highlight>
                  <a:srgbClr val="FFFFFF"/>
                </a:highlight>
                <a:latin typeface="Times New Roman" panose="02020603050405020304" pitchFamily="18" charset="0"/>
                <a:ea typeface="Calibri" panose="020F0502020204030204" pitchFamily="34" charset="0"/>
              </a:rPr>
              <a:t>Later, the advent of magnetic stripes led to skimming and counterfeiting</a:t>
            </a:r>
            <a:r>
              <a:rPr lang="en-US" i="0" dirty="0">
                <a:effectLst/>
                <a:latin typeface="Times New Roman" panose="02020603050405020304" pitchFamily="18" charset="0"/>
                <a:cs typeface="Times New Roman" panose="02020603050405020304" pitchFamily="18" charset="0"/>
              </a:rPr>
              <a:t>.</a:t>
            </a:r>
          </a:p>
          <a:p>
            <a:pPr>
              <a:lnSpc>
                <a:spcPct val="110000"/>
              </a:lnSpc>
            </a:pPr>
            <a:r>
              <a:rPr lang="en-US" sz="1800" dirty="0">
                <a:solidFill>
                  <a:srgbClr val="222222"/>
                </a:solidFill>
                <a:effectLst/>
                <a:highlight>
                  <a:srgbClr val="FFFFFF"/>
                </a:highlight>
                <a:latin typeface="Times New Roman" panose="02020603050405020304" pitchFamily="18" charset="0"/>
                <a:ea typeface="Calibri" panose="020F0502020204030204" pitchFamily="34" charset="0"/>
              </a:rPr>
              <a:t>Implementation of chip technology introduced digital fraud as criminals exploited online transactions</a:t>
            </a:r>
            <a:r>
              <a:rPr lang="en-US" i="0" dirty="0">
                <a:effectLst/>
                <a:latin typeface="Times New Roman" panose="02020603050405020304" pitchFamily="18" charset="0"/>
                <a:cs typeface="Times New Roman" panose="02020603050405020304" pitchFamily="18" charset="0"/>
              </a:rPr>
              <a:t>.</a:t>
            </a:r>
          </a:p>
          <a:p>
            <a:pPr>
              <a:lnSpc>
                <a:spcPct val="110000"/>
              </a:lnSpc>
            </a:pPr>
            <a:endParaRPr lang="en-US" sz="1500" dirty="0"/>
          </a:p>
          <a:p>
            <a:pPr>
              <a:lnSpc>
                <a:spcPct val="110000"/>
              </a:lnSpc>
            </a:pPr>
            <a:endParaRPr lang="en-US" sz="1500" dirty="0"/>
          </a:p>
          <a:p>
            <a:pPr>
              <a:lnSpc>
                <a:spcPct val="110000"/>
              </a:lnSpc>
            </a:pPr>
            <a:endParaRPr lang="en-US" sz="1500" dirty="0"/>
          </a:p>
        </p:txBody>
      </p:sp>
      <p:pic>
        <p:nvPicPr>
          <p:cNvPr id="4" name="Recorded Sound">
            <a:hlinkClick r:id="" action="ppaction://media"/>
            <a:extLst>
              <a:ext uri="{FF2B5EF4-FFF2-40B4-BE49-F238E27FC236}">
                <a16:creationId xmlns:a16="http://schemas.microsoft.com/office/drawing/2014/main" id="{EE5A8E39-5BAB-267A-F2FE-9B49E4882EFF}"/>
              </a:ext>
            </a:extLst>
          </p:cNvPr>
          <p:cNvPicPr>
            <a:picLocks noChangeAspect="1"/>
          </p:cNvPicPr>
          <p:nvPr>
            <a:audioFile r:link="rId2"/>
            <p:extLst>
              <p:ext uri="{DAA4B4D4-6D71-4841-9C94-3DE7FCFB9230}">
                <p14:media xmlns:p14="http://schemas.microsoft.com/office/powerpoint/2010/main" r:embed="rId1"/>
              </p:ext>
            </p:extLst>
          </p:nvPr>
        </p:nvPicPr>
        <p:blipFill>
          <a:blip r:embed="rId4">
            <a:duotone>
              <a:schemeClr val="accent1">
                <a:shade val="45000"/>
                <a:satMod val="135000"/>
              </a:schemeClr>
              <a:prstClr val="white"/>
            </a:duotone>
          </a:blip>
          <a:stretch>
            <a:fillRect/>
          </a:stretch>
        </p:blipFill>
        <p:spPr>
          <a:xfrm>
            <a:off x="10469245" y="5044598"/>
            <a:ext cx="487363" cy="487363"/>
          </a:xfrm>
          <a:prstGeom prst="rect">
            <a:avLst/>
          </a:prstGeom>
        </p:spPr>
      </p:pic>
    </p:spTree>
    <p:extLst>
      <p:ext uri="{BB962C8B-B14F-4D97-AF65-F5344CB8AC3E}">
        <p14:creationId xmlns:p14="http://schemas.microsoft.com/office/powerpoint/2010/main" val="2245557945"/>
      </p:ext>
    </p:extLst>
  </p:cSld>
  <p:clrMapOvr>
    <a:masterClrMapping/>
  </p:clrMapOvr>
  <mc:AlternateContent xmlns:mc="http://schemas.openxmlformats.org/markup-compatibility/2006" xmlns:p14="http://schemas.microsoft.com/office/powerpoint/2010/main">
    <mc:Choice Requires="p14">
      <p:transition spd="slow" p14:dur="2000" advTm="57850"/>
    </mc:Choice>
    <mc:Fallback xmlns="">
      <p:transition spd="slow" advTm="578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4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D05A7-C000-57C9-1C1D-F01841FF6268}"/>
              </a:ext>
            </a:extLst>
          </p:cNvPr>
          <p:cNvSpPr>
            <a:spLocks noGrp="1"/>
          </p:cNvSpPr>
          <p:nvPr>
            <p:ph type="title"/>
          </p:nvPr>
        </p:nvSpPr>
        <p:spPr>
          <a:xfrm>
            <a:off x="677334" y="609600"/>
            <a:ext cx="8596668" cy="840509"/>
          </a:xfrm>
        </p:spPr>
        <p:txBody>
          <a:bodyPr/>
          <a:lstStyle/>
          <a:p>
            <a:pPr algn="ctr"/>
            <a:r>
              <a:rPr lang="en-US" dirty="0">
                <a:solidFill>
                  <a:schemeClr val="accent4"/>
                </a:solidFill>
              </a:rPr>
              <a:t>Conclusion</a:t>
            </a:r>
          </a:p>
        </p:txBody>
      </p:sp>
      <p:sp>
        <p:nvSpPr>
          <p:cNvPr id="3" name="Content Placeholder 2">
            <a:extLst>
              <a:ext uri="{FF2B5EF4-FFF2-40B4-BE49-F238E27FC236}">
                <a16:creationId xmlns:a16="http://schemas.microsoft.com/office/drawing/2014/main" id="{273BFDB9-35B6-F36B-E407-116AE340F8D7}"/>
              </a:ext>
            </a:extLst>
          </p:cNvPr>
          <p:cNvSpPr>
            <a:spLocks noGrp="1"/>
          </p:cNvSpPr>
          <p:nvPr>
            <p:ph idx="1"/>
          </p:nvPr>
        </p:nvSpPr>
        <p:spPr>
          <a:xfrm>
            <a:off x="915429" y="1819564"/>
            <a:ext cx="8761412" cy="4901276"/>
          </a:xfrm>
        </p:spPr>
        <p:txBody>
          <a:bodyPr>
            <a:normAutofit/>
          </a:bodyPr>
          <a:lstStyle/>
          <a:p>
            <a:pPr marL="0" marR="0">
              <a:lnSpc>
                <a:spcPct val="11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In summary, building a good credit card fraud detection system requires careful handling of data, real-time detection, and making sure the system is easy to understand and fair. </a:t>
            </a:r>
          </a:p>
          <a:p>
            <a:pPr marL="0" marR="0">
              <a:lnSpc>
                <a:spcPct val="11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Using advanced machine learning, updating the models regularly, and protecting user data are key steps. These systems can also be used in other areas like insurance and healthcare. </a:t>
            </a:r>
          </a:p>
          <a:p>
            <a:pPr marL="0" marR="0">
              <a:lnSpc>
                <a:spcPct val="11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Ethical concerns like avoiding bias and maintaining privacy are crucial for trust and compliance.</a:t>
            </a:r>
          </a:p>
          <a:p>
            <a:pPr marL="0" marR="0">
              <a:lnSpc>
                <a:spcPct val="11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 strong fraud detection system helps prevent financial losses, improves customer satisfaction, and offers good returns on investment. </a:t>
            </a:r>
          </a:p>
          <a:p>
            <a:pPr marL="0" marR="0">
              <a:lnSpc>
                <a:spcPct val="11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Regular monitoring and clear decision-making help keep the system effective and trustworthy.</a:t>
            </a:r>
          </a:p>
          <a:p>
            <a:endParaRPr lang="en-US" dirty="0"/>
          </a:p>
        </p:txBody>
      </p:sp>
      <p:pic>
        <p:nvPicPr>
          <p:cNvPr id="5" name="Recorded Sound">
            <a:hlinkClick r:id="" action="ppaction://media"/>
            <a:extLst>
              <a:ext uri="{FF2B5EF4-FFF2-40B4-BE49-F238E27FC236}">
                <a16:creationId xmlns:a16="http://schemas.microsoft.com/office/drawing/2014/main" id="{47C6B5D9-B7A7-4C3A-862F-AEEAAA8C7AED}"/>
              </a:ext>
            </a:extLst>
          </p:cNvPr>
          <p:cNvPicPr>
            <a:picLocks noChangeAspect="1"/>
          </p:cNvPicPr>
          <p:nvPr>
            <a:audioFile r:link="rId2"/>
            <p:extLst>
              <p:ext uri="{DAA4B4D4-6D71-4841-9C94-3DE7FCFB9230}">
                <p14:media xmlns:p14="http://schemas.microsoft.com/office/powerpoint/2010/main" r:embed="rId1"/>
              </p:ext>
            </p:extLst>
          </p:nvPr>
        </p:nvPicPr>
        <p:blipFill>
          <a:blip r:embed="rId4">
            <a:duotone>
              <a:schemeClr val="accent1">
                <a:shade val="45000"/>
                <a:satMod val="135000"/>
              </a:schemeClr>
              <a:prstClr val="white"/>
            </a:duotone>
          </a:blip>
          <a:stretch>
            <a:fillRect/>
          </a:stretch>
        </p:blipFill>
        <p:spPr>
          <a:xfrm>
            <a:off x="10423525" y="5501005"/>
            <a:ext cx="487363" cy="487363"/>
          </a:xfrm>
          <a:prstGeom prst="rect">
            <a:avLst/>
          </a:prstGeom>
        </p:spPr>
      </p:pic>
    </p:spTree>
    <p:extLst>
      <p:ext uri="{BB962C8B-B14F-4D97-AF65-F5344CB8AC3E}">
        <p14:creationId xmlns:p14="http://schemas.microsoft.com/office/powerpoint/2010/main" val="1907362968"/>
      </p:ext>
    </p:extLst>
  </p:cSld>
  <p:clrMapOvr>
    <a:masterClrMapping/>
  </p:clrMapOvr>
  <mc:AlternateContent xmlns:mc="http://schemas.openxmlformats.org/markup-compatibility/2006" xmlns:p14="http://schemas.microsoft.com/office/powerpoint/2010/main">
    <mc:Choice Requires="p14">
      <p:transition spd="slow" p14:dur="2000" advTm="25359"/>
    </mc:Choice>
    <mc:Fallback xmlns="">
      <p:transition spd="slow" advTm="253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8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1F4B1-6A69-C9E8-7D0F-426C3645593E}"/>
              </a:ext>
            </a:extLst>
          </p:cNvPr>
          <p:cNvSpPr>
            <a:spLocks noGrp="1"/>
          </p:cNvSpPr>
          <p:nvPr>
            <p:ph type="title"/>
          </p:nvPr>
        </p:nvSpPr>
        <p:spPr/>
        <p:txBody>
          <a:bodyPr>
            <a:normAutofit/>
          </a:bodyPr>
          <a:lstStyle/>
          <a:p>
            <a:pPr algn="ctr"/>
            <a:r>
              <a:rPr lang="en-US" dirty="0">
                <a:solidFill>
                  <a:schemeClr val="accent4"/>
                </a:solidFill>
              </a:rPr>
              <a:t>References</a:t>
            </a:r>
          </a:p>
        </p:txBody>
      </p:sp>
      <p:sp>
        <p:nvSpPr>
          <p:cNvPr id="3" name="Content Placeholder 2">
            <a:extLst>
              <a:ext uri="{FF2B5EF4-FFF2-40B4-BE49-F238E27FC236}">
                <a16:creationId xmlns:a16="http://schemas.microsoft.com/office/drawing/2014/main" id="{FE10CE2C-458E-4C53-09F8-2A6009F3F843}"/>
              </a:ext>
            </a:extLst>
          </p:cNvPr>
          <p:cNvSpPr>
            <a:spLocks noGrp="1"/>
          </p:cNvSpPr>
          <p:nvPr>
            <p:ph idx="1"/>
          </p:nvPr>
        </p:nvSpPr>
        <p:spPr>
          <a:xfrm>
            <a:off x="677334" y="1424763"/>
            <a:ext cx="8596668" cy="4403948"/>
          </a:xfrm>
        </p:spPr>
        <p:txBody>
          <a:bodyPr>
            <a:normAutofit/>
          </a:bodyPr>
          <a:lstStyle/>
          <a:p>
            <a:pPr marL="0" indent="0" algn="l" rtl="0">
              <a:buNone/>
            </a:pPr>
            <a:r>
              <a:rPr lang="en-US" sz="22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a:t>
            </a:r>
            <a:endParaRPr lang="en-US" sz="2400" b="1"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sz="2400" i="1"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The Card Fraud Detection dataset is retrieved from the Kaggle website:</a:t>
            </a:r>
          </a:p>
          <a:p>
            <a:pPr marL="0" indent="0">
              <a:buNone/>
            </a:pPr>
            <a:r>
              <a:rPr lang="en-US" sz="2000" i="1" u="sng" dirty="0">
                <a:solidFill>
                  <a:srgbClr val="B9D181"/>
                </a:solidFill>
                <a:effectLst/>
                <a:latin typeface="Times New Roman" panose="02020603050405020304"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	</a:t>
            </a:r>
            <a:r>
              <a:rPr lang="en-US" sz="2000" u="sng" dirty="0">
                <a:solidFill>
                  <a:schemeClr val="accent4"/>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Credit Card Fraud Detection Predictive Models 	(kaggle.com)</a:t>
            </a:r>
            <a:endParaRPr lang="en-US" sz="2000" i="1" u="sng" dirty="0">
              <a:solidFill>
                <a:schemeClr val="accent4"/>
              </a:solidFill>
              <a:effectLst/>
              <a:latin typeface="Times New Roman" panose="02020603050405020304"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endParaRPr>
          </a:p>
          <a:p>
            <a:pPr algn="l" rtl="0"/>
            <a:r>
              <a:rPr lang="en-US" sz="2000" b="1" i="0" dirty="0">
                <a:solidFill>
                  <a:schemeClr val="accent4"/>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chemeClr val="accent4"/>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IEEE Credit Card Fraud Detection - EDA (kaggle.com)</a:t>
            </a:r>
            <a:endParaRPr lang="en-US" sz="2000" b="1" i="0" dirty="0">
              <a:solidFill>
                <a:schemeClr val="accent4"/>
              </a:solidFill>
              <a:effectLst/>
              <a:latin typeface="Times New Roman" panose="02020603050405020304" pitchFamily="18" charset="0"/>
              <a:ea typeface="Calibri" panose="020F0502020204030204" pitchFamily="34" charset="0"/>
              <a:cs typeface="Times New Roman" panose="02020603050405020304" pitchFamily="18" charset="0"/>
            </a:endParaRPr>
          </a:p>
          <a:p>
            <a:pPr algn="l" rtl="0"/>
            <a:r>
              <a:rPr lang="en-US" sz="2000" b="1" i="0" dirty="0">
                <a:solidFill>
                  <a:schemeClr val="accent4">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chemeClr val="accent4"/>
                </a:solidFill>
                <a:latin typeface="Times New Roman" panose="02020603050405020304" pitchFamily="18" charset="0"/>
                <a:cs typeface="Times New Roman" panose="02020603050405020304" pitchFamily="18" charset="0"/>
                <a:hlinkClick r:id="rId6">
                  <a:extLst>
                    <a:ext uri="{A12FA001-AC4F-418D-AE19-62706E023703}">
                      <ahyp:hlinkClr xmlns:ahyp="http://schemas.microsoft.com/office/drawing/2018/hyperlinkcolor" val="tx"/>
                    </a:ext>
                  </a:extLst>
                </a:hlinkClick>
              </a:rPr>
              <a:t>Credit Card Fraud Detection Project (kaggle.com)</a:t>
            </a:r>
            <a:endParaRPr lang="en-US" sz="2000" b="1" i="0" dirty="0">
              <a:solidFill>
                <a:schemeClr val="accent4"/>
              </a:solidFill>
              <a:effectLst/>
              <a:latin typeface="Times New Roman" panose="02020603050405020304" pitchFamily="18" charset="0"/>
              <a:ea typeface="Calibri" panose="020F0502020204030204" pitchFamily="34" charset="0"/>
              <a:cs typeface="Times New Roman" panose="02020603050405020304" pitchFamily="18" charset="0"/>
            </a:endParaRPr>
          </a:p>
          <a:p>
            <a:pPr algn="l" rtl="0"/>
            <a:r>
              <a:rPr lang="en-US" sz="2000" b="1" i="0" dirty="0">
                <a:solidFill>
                  <a:schemeClr val="accent4">
                    <a:lumMod val="75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a:solidFill>
                  <a:schemeClr val="accent4"/>
                </a:solidFill>
                <a:latin typeface="Times New Roman" panose="02020603050405020304" pitchFamily="18" charset="0"/>
                <a:cs typeface="Times New Roman" panose="02020603050405020304" pitchFamily="18" charset="0"/>
                <a:hlinkClick r:id="rId7">
                  <a:extLst>
                    <a:ext uri="{A12FA001-AC4F-418D-AE19-62706E023703}">
                      <ahyp:hlinkClr xmlns:ahyp="http://schemas.microsoft.com/office/drawing/2018/hyperlinkcolor" val="tx"/>
                    </a:ext>
                  </a:extLst>
                </a:hlinkClick>
              </a:rPr>
              <a:t>Credit Card Fraud Detection Guide - Best Practices &amp; Solutions (datadome.co)</a:t>
            </a:r>
            <a:endParaRPr lang="en-US" sz="2000" dirty="0">
              <a:solidFill>
                <a:schemeClr val="accent4"/>
              </a:solidFill>
              <a:latin typeface="Times New Roman" panose="02020603050405020304" pitchFamily="18" charset="0"/>
              <a:cs typeface="Times New Roman" panose="02020603050405020304" pitchFamily="18" charset="0"/>
            </a:endParaRPr>
          </a:p>
          <a:p>
            <a:pPr algn="l" rtl="0"/>
            <a:r>
              <a:rPr lang="en-US" sz="2000" dirty="0">
                <a:solidFill>
                  <a:schemeClr val="accent4"/>
                </a:solidFill>
                <a:latin typeface="Times New Roman" panose="02020603050405020304" pitchFamily="18" charset="0"/>
                <a:cs typeface="Times New Roman" panose="02020603050405020304" pitchFamily="18" charset="0"/>
              </a:rPr>
              <a:t> </a:t>
            </a:r>
            <a:r>
              <a:rPr lang="en-US" sz="2000" dirty="0">
                <a:solidFill>
                  <a:schemeClr val="accent4"/>
                </a:solidFill>
                <a:latin typeface="Times New Roman" panose="02020603050405020304" pitchFamily="18" charset="0"/>
                <a:cs typeface="Times New Roman" panose="02020603050405020304" pitchFamily="18" charset="0"/>
                <a:hlinkClick r:id="rId8">
                  <a:extLst>
                    <a:ext uri="{A12FA001-AC4F-418D-AE19-62706E023703}">
                      <ahyp:hlinkClr xmlns:ahyp="http://schemas.microsoft.com/office/drawing/2018/hyperlinkcolor" val="tx"/>
                    </a:ext>
                  </a:extLst>
                </a:hlinkClick>
              </a:rPr>
              <a:t>The History and Evolution of Fraud | Fraud.com</a:t>
            </a:r>
            <a:endParaRPr lang="en-US" sz="2000" dirty="0">
              <a:solidFill>
                <a:schemeClr val="accent4"/>
              </a:solidFill>
              <a:latin typeface="Times New Roman" panose="02020603050405020304" pitchFamily="18" charset="0"/>
              <a:cs typeface="Times New Roman" panose="02020603050405020304" pitchFamily="18" charset="0"/>
            </a:endParaRPr>
          </a:p>
        </p:txBody>
      </p:sp>
      <p:pic>
        <p:nvPicPr>
          <p:cNvPr id="4" name="Recorded Sound">
            <a:hlinkClick r:id="" action="ppaction://media"/>
            <a:extLst>
              <a:ext uri="{FF2B5EF4-FFF2-40B4-BE49-F238E27FC236}">
                <a16:creationId xmlns:a16="http://schemas.microsoft.com/office/drawing/2014/main" id="{BDC0757C-FEE7-7658-58C6-50CCC3B90D50}"/>
              </a:ext>
            </a:extLst>
          </p:cNvPr>
          <p:cNvPicPr>
            <a:picLocks noChangeAspect="1"/>
          </p:cNvPicPr>
          <p:nvPr>
            <a:audioFile r:link="rId2"/>
            <p:extLst>
              <p:ext uri="{DAA4B4D4-6D71-4841-9C94-3DE7FCFB9230}">
                <p14:media xmlns:p14="http://schemas.microsoft.com/office/powerpoint/2010/main" r:embed="rId1"/>
              </p:ext>
            </p:extLst>
          </p:nvPr>
        </p:nvPicPr>
        <p:blipFill>
          <a:blip r:embed="rId9">
            <a:duotone>
              <a:schemeClr val="accent1">
                <a:shade val="45000"/>
                <a:satMod val="135000"/>
              </a:schemeClr>
              <a:prstClr val="white"/>
            </a:duotone>
          </a:blip>
          <a:stretch>
            <a:fillRect/>
          </a:stretch>
        </p:blipFill>
        <p:spPr>
          <a:xfrm>
            <a:off x="10377805" y="5295628"/>
            <a:ext cx="487363" cy="487363"/>
          </a:xfrm>
          <a:prstGeom prst="rect">
            <a:avLst/>
          </a:prstGeom>
        </p:spPr>
      </p:pic>
    </p:spTree>
    <p:extLst>
      <p:ext uri="{BB962C8B-B14F-4D97-AF65-F5344CB8AC3E}">
        <p14:creationId xmlns:p14="http://schemas.microsoft.com/office/powerpoint/2010/main" val="1644340973"/>
      </p:ext>
    </p:extLst>
  </p:cSld>
  <p:clrMapOvr>
    <a:masterClrMapping/>
  </p:clrMapOvr>
  <mc:AlternateContent xmlns:mc="http://schemas.openxmlformats.org/markup-compatibility/2006" xmlns:p14="http://schemas.microsoft.com/office/powerpoint/2010/main">
    <mc:Choice Requires="p14">
      <p:transition spd="slow" p14:dur="2000" advTm="5057"/>
    </mc:Choice>
    <mc:Fallback xmlns="">
      <p:transition spd="slow" advTm="50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10CE2C-458E-4C53-09F8-2A6009F3F843}"/>
              </a:ext>
            </a:extLst>
          </p:cNvPr>
          <p:cNvSpPr>
            <a:spLocks noGrp="1"/>
          </p:cNvSpPr>
          <p:nvPr>
            <p:ph idx="1"/>
          </p:nvPr>
        </p:nvSpPr>
        <p:spPr>
          <a:xfrm>
            <a:off x="951654" y="2621279"/>
            <a:ext cx="8596668" cy="3176951"/>
          </a:xfrm>
        </p:spPr>
        <p:txBody>
          <a:bodyPr>
            <a:normAutofit/>
          </a:bodyPr>
          <a:lstStyle/>
          <a:p>
            <a:pPr marL="0" indent="0" algn="ctr" rtl="0">
              <a:buNone/>
            </a:pPr>
            <a:r>
              <a:rPr lang="en-US" sz="4000" dirty="0">
                <a:solidFill>
                  <a:schemeClr val="accent4"/>
                </a:solidFill>
              </a:rPr>
              <a:t>THANK YOU</a:t>
            </a:r>
            <a:endParaRPr lang="en-US" sz="2000" dirty="0">
              <a:solidFill>
                <a:schemeClr val="accent4"/>
              </a:solidFill>
              <a:latin typeface="Times New Roman" panose="02020603050405020304" pitchFamily="18" charset="0"/>
              <a:cs typeface="Times New Roman" panose="02020603050405020304" pitchFamily="18" charset="0"/>
            </a:endParaRPr>
          </a:p>
        </p:txBody>
      </p:sp>
      <p:pic>
        <p:nvPicPr>
          <p:cNvPr id="4" name="Recorded Sound">
            <a:hlinkClick r:id="" action="ppaction://media"/>
            <a:extLst>
              <a:ext uri="{FF2B5EF4-FFF2-40B4-BE49-F238E27FC236}">
                <a16:creationId xmlns:a16="http://schemas.microsoft.com/office/drawing/2014/main" id="{767EB137-1FC9-C7CD-952A-05317AC7FD32}"/>
              </a:ext>
            </a:extLst>
          </p:cNvPr>
          <p:cNvPicPr>
            <a:picLocks noChangeAspect="1"/>
          </p:cNvPicPr>
          <p:nvPr>
            <a:audioFile r:link="rId2"/>
            <p:extLst>
              <p:ext uri="{DAA4B4D4-6D71-4841-9C94-3DE7FCFB9230}">
                <p14:media xmlns:p14="http://schemas.microsoft.com/office/powerpoint/2010/main" r:embed="rId1"/>
              </p:ext>
            </p:extLst>
          </p:nvPr>
        </p:nvPicPr>
        <p:blipFill>
          <a:blip r:embed="rId4">
            <a:duotone>
              <a:schemeClr val="accent1">
                <a:shade val="45000"/>
                <a:satMod val="135000"/>
              </a:schemeClr>
              <a:prstClr val="white"/>
            </a:duotone>
          </a:blip>
          <a:stretch>
            <a:fillRect/>
          </a:stretch>
        </p:blipFill>
        <p:spPr>
          <a:xfrm>
            <a:off x="10752983" y="5430940"/>
            <a:ext cx="487363" cy="487363"/>
          </a:xfrm>
          <a:prstGeom prst="rect">
            <a:avLst/>
          </a:prstGeom>
        </p:spPr>
      </p:pic>
    </p:spTree>
    <p:extLst>
      <p:ext uri="{BB962C8B-B14F-4D97-AF65-F5344CB8AC3E}">
        <p14:creationId xmlns:p14="http://schemas.microsoft.com/office/powerpoint/2010/main" val="1660560047"/>
      </p:ext>
    </p:extLst>
  </p:cSld>
  <p:clrMapOvr>
    <a:masterClrMapping/>
  </p:clrMapOvr>
  <mc:AlternateContent xmlns:mc="http://schemas.openxmlformats.org/markup-compatibility/2006" xmlns:p14="http://schemas.microsoft.com/office/powerpoint/2010/main">
    <mc:Choice Requires="p14">
      <p:transition spd="slow" p14:dur="2000" advTm="3071"/>
    </mc:Choice>
    <mc:Fallback xmlns="">
      <p:transition spd="slow" advTm="30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3759E-6931-82AA-314C-5DC8DA3C29EF}"/>
              </a:ext>
            </a:extLst>
          </p:cNvPr>
          <p:cNvSpPr>
            <a:spLocks noGrp="1"/>
          </p:cNvSpPr>
          <p:nvPr>
            <p:ph type="title"/>
          </p:nvPr>
        </p:nvSpPr>
        <p:spPr/>
        <p:txBody>
          <a:bodyPr/>
          <a:lstStyle/>
          <a:p>
            <a:pPr algn="ctr"/>
            <a:r>
              <a:rPr lang="en-US" sz="3600" dirty="0">
                <a:solidFill>
                  <a:schemeClr val="accent4"/>
                </a:solidFill>
              </a:rPr>
              <a:t>Dataset: Source</a:t>
            </a:r>
            <a:endParaRPr lang="en-US" dirty="0">
              <a:solidFill>
                <a:schemeClr val="accent4"/>
              </a:solidFill>
            </a:endParaRPr>
          </a:p>
        </p:txBody>
      </p:sp>
      <p:sp>
        <p:nvSpPr>
          <p:cNvPr id="3" name="Content Placeholder 2">
            <a:extLst>
              <a:ext uri="{FF2B5EF4-FFF2-40B4-BE49-F238E27FC236}">
                <a16:creationId xmlns:a16="http://schemas.microsoft.com/office/drawing/2014/main" id="{4E4F5A6E-7768-B8CF-8FCD-AE23B8955FC6}"/>
              </a:ext>
            </a:extLst>
          </p:cNvPr>
          <p:cNvSpPr>
            <a:spLocks noGrp="1"/>
          </p:cNvSpPr>
          <p:nvPr>
            <p:ph idx="1"/>
          </p:nvPr>
        </p:nvSpPr>
        <p:spPr>
          <a:xfrm>
            <a:off x="677334" y="2160590"/>
            <a:ext cx="8596668" cy="2964304"/>
          </a:xfrm>
        </p:spPr>
        <p:txBody>
          <a:bodyPr>
            <a:normAutofit/>
          </a:bodyPr>
          <a:lstStyle/>
          <a:p>
            <a:r>
              <a:rPr lang="en-US" sz="2400" dirty="0">
                <a:latin typeface="Times New Roman" panose="02020603050405020304" pitchFamily="18" charset="0"/>
                <a:cs typeface="Times New Roman" panose="02020603050405020304" pitchFamily="18" charset="0"/>
              </a:rPr>
              <a:t>Dataset is taken from the Kaggle website: </a:t>
            </a:r>
            <a:r>
              <a:rPr lang="en-US" sz="2400" dirty="0">
                <a:solidFill>
                  <a:schemeClr val="accent4"/>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Credit Card Fraud Detection (kaggle.com)</a:t>
            </a:r>
            <a:endParaRPr lang="en-US" sz="2400" dirty="0">
              <a:solidFill>
                <a:schemeClr val="accent4"/>
              </a:solidFill>
              <a:latin typeface="Times New Roman" panose="02020603050405020304" pitchFamily="18" charset="0"/>
              <a:cs typeface="Times New Roman" panose="02020603050405020304" pitchFamily="18" charset="0"/>
            </a:endParaRPr>
          </a:p>
        </p:txBody>
      </p:sp>
      <p:pic>
        <p:nvPicPr>
          <p:cNvPr id="4" name="Recorded Sound">
            <a:hlinkClick r:id="" action="ppaction://media"/>
            <a:extLst>
              <a:ext uri="{FF2B5EF4-FFF2-40B4-BE49-F238E27FC236}">
                <a16:creationId xmlns:a16="http://schemas.microsoft.com/office/drawing/2014/main" id="{084F9A49-7BB2-F365-E82C-E7AD949499B4}"/>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schemeClr val="accent3">
                <a:shade val="45000"/>
                <a:satMod val="135000"/>
              </a:schemeClr>
              <a:prstClr val="white"/>
            </a:duotone>
          </a:blip>
          <a:stretch>
            <a:fillRect/>
          </a:stretch>
        </p:blipFill>
        <p:spPr>
          <a:xfrm>
            <a:off x="10283594" y="5613688"/>
            <a:ext cx="487363" cy="487363"/>
          </a:xfrm>
          <a:prstGeom prst="rect">
            <a:avLst/>
          </a:prstGeom>
          <a:noFill/>
          <a:ln>
            <a:noFill/>
          </a:ln>
        </p:spPr>
      </p:pic>
    </p:spTree>
    <p:extLst>
      <p:ext uri="{BB962C8B-B14F-4D97-AF65-F5344CB8AC3E}">
        <p14:creationId xmlns:p14="http://schemas.microsoft.com/office/powerpoint/2010/main" val="1513204109"/>
      </p:ext>
    </p:extLst>
  </p:cSld>
  <p:clrMapOvr>
    <a:masterClrMapping/>
  </p:clrMapOvr>
  <mc:AlternateContent xmlns:mc="http://schemas.openxmlformats.org/markup-compatibility/2006" xmlns:p14="http://schemas.microsoft.com/office/powerpoint/2010/main">
    <mc:Choice Requires="p14">
      <p:transition spd="slow" p14:dur="2000" advTm="15313"/>
    </mc:Choice>
    <mc:Fallback xmlns="">
      <p:transition spd="slow" advTm="15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3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DB9B3-B122-3277-D4BA-10E0C517CE1A}"/>
              </a:ext>
            </a:extLst>
          </p:cNvPr>
          <p:cNvSpPr>
            <a:spLocks noGrp="1"/>
          </p:cNvSpPr>
          <p:nvPr>
            <p:ph type="title"/>
          </p:nvPr>
        </p:nvSpPr>
        <p:spPr/>
        <p:txBody>
          <a:bodyPr/>
          <a:lstStyle/>
          <a:p>
            <a:pPr algn="ctr"/>
            <a:r>
              <a:rPr lang="en-US" sz="3600" dirty="0">
                <a:solidFill>
                  <a:schemeClr val="accent4"/>
                </a:solidFill>
              </a:rPr>
              <a:t>Data Understanding</a:t>
            </a:r>
            <a:endParaRPr lang="en-US" dirty="0">
              <a:solidFill>
                <a:schemeClr val="accent4"/>
              </a:solidFill>
            </a:endParaRPr>
          </a:p>
        </p:txBody>
      </p:sp>
      <p:sp>
        <p:nvSpPr>
          <p:cNvPr id="3" name="Content Placeholder 2">
            <a:extLst>
              <a:ext uri="{FF2B5EF4-FFF2-40B4-BE49-F238E27FC236}">
                <a16:creationId xmlns:a16="http://schemas.microsoft.com/office/drawing/2014/main" id="{B4B45FC4-67F5-5FF6-F024-8CC1504688CA}"/>
              </a:ext>
            </a:extLst>
          </p:cNvPr>
          <p:cNvSpPr>
            <a:spLocks noGrp="1"/>
          </p:cNvSpPr>
          <p:nvPr>
            <p:ph idx="1"/>
          </p:nvPr>
        </p:nvSpPr>
        <p:spPr>
          <a:xfrm>
            <a:off x="2577032" y="2292326"/>
            <a:ext cx="4797272" cy="1692455"/>
          </a:xfrm>
        </p:spPr>
        <p:txBody>
          <a:bodyPr/>
          <a:lstStyle/>
          <a:p>
            <a:r>
              <a:rPr lang="en-US" sz="1800" dirty="0"/>
              <a:t>284807 records</a:t>
            </a:r>
          </a:p>
          <a:p>
            <a:r>
              <a:rPr lang="en-US" sz="1800" dirty="0"/>
              <a:t>No missing Values</a:t>
            </a:r>
          </a:p>
          <a:p>
            <a:endParaRPr lang="en-US" dirty="0"/>
          </a:p>
        </p:txBody>
      </p:sp>
      <p:pic>
        <p:nvPicPr>
          <p:cNvPr id="4" name="Recorded Sound">
            <a:hlinkClick r:id="" action="ppaction://media"/>
            <a:extLst>
              <a:ext uri="{FF2B5EF4-FFF2-40B4-BE49-F238E27FC236}">
                <a16:creationId xmlns:a16="http://schemas.microsoft.com/office/drawing/2014/main" id="{729E54D0-DEB6-D344-A071-E5D9D2D03DF7}"/>
              </a:ext>
            </a:extLst>
          </p:cNvPr>
          <p:cNvPicPr>
            <a:picLocks noChangeAspect="1"/>
          </p:cNvPicPr>
          <p:nvPr>
            <a:audioFile r:link="rId2"/>
            <p:extLst>
              <p:ext uri="{DAA4B4D4-6D71-4841-9C94-3DE7FCFB9230}">
                <p14:media xmlns:p14="http://schemas.microsoft.com/office/powerpoint/2010/main" r:embed="rId1"/>
              </p:ext>
            </p:extLst>
          </p:nvPr>
        </p:nvPicPr>
        <p:blipFill>
          <a:blip r:embed="rId4">
            <a:duotone>
              <a:schemeClr val="accent1">
                <a:shade val="45000"/>
                <a:satMod val="135000"/>
              </a:schemeClr>
              <a:prstClr val="white"/>
            </a:duotone>
          </a:blip>
          <a:stretch>
            <a:fillRect/>
          </a:stretch>
        </p:blipFill>
        <p:spPr>
          <a:xfrm>
            <a:off x="10514965" y="5485765"/>
            <a:ext cx="487363" cy="487363"/>
          </a:xfrm>
          <a:prstGeom prst="rect">
            <a:avLst/>
          </a:prstGeom>
        </p:spPr>
      </p:pic>
    </p:spTree>
    <p:extLst>
      <p:ext uri="{BB962C8B-B14F-4D97-AF65-F5344CB8AC3E}">
        <p14:creationId xmlns:p14="http://schemas.microsoft.com/office/powerpoint/2010/main" val="2331166562"/>
      </p:ext>
    </p:extLst>
  </p:cSld>
  <p:clrMapOvr>
    <a:masterClrMapping/>
  </p:clrMapOvr>
  <mc:AlternateContent xmlns:mc="http://schemas.openxmlformats.org/markup-compatibility/2006" xmlns:p14="http://schemas.microsoft.com/office/powerpoint/2010/main">
    <mc:Choice Requires="p14">
      <p:transition spd="slow" p14:dur="2000" advTm="11214"/>
    </mc:Choice>
    <mc:Fallback xmlns="">
      <p:transition spd="slow" advTm="11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21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6BDE-932F-D319-B49B-F0B496B4E2B2}"/>
              </a:ext>
            </a:extLst>
          </p:cNvPr>
          <p:cNvSpPr>
            <a:spLocks noGrp="1"/>
          </p:cNvSpPr>
          <p:nvPr>
            <p:ph type="title"/>
          </p:nvPr>
        </p:nvSpPr>
        <p:spPr/>
        <p:txBody>
          <a:bodyPr/>
          <a:lstStyle/>
          <a:p>
            <a:pPr algn="ctr"/>
            <a:r>
              <a:rPr lang="en-US" sz="3600" dirty="0">
                <a:solidFill>
                  <a:schemeClr val="accent4"/>
                </a:solidFill>
              </a:rPr>
              <a:t>Dataset: Numerical Features</a:t>
            </a:r>
            <a:endParaRPr lang="en-US" dirty="0">
              <a:solidFill>
                <a:schemeClr val="accent4"/>
              </a:solidFill>
            </a:endParaRPr>
          </a:p>
        </p:txBody>
      </p:sp>
      <p:sp>
        <p:nvSpPr>
          <p:cNvPr id="3" name="Content Placeholder 2">
            <a:extLst>
              <a:ext uri="{FF2B5EF4-FFF2-40B4-BE49-F238E27FC236}">
                <a16:creationId xmlns:a16="http://schemas.microsoft.com/office/drawing/2014/main" id="{F26ACF56-DFC3-6EF6-B338-2452ADC6E4BA}"/>
              </a:ext>
            </a:extLst>
          </p:cNvPr>
          <p:cNvSpPr>
            <a:spLocks noGrp="1"/>
          </p:cNvSpPr>
          <p:nvPr>
            <p:ph idx="1"/>
          </p:nvPr>
        </p:nvSpPr>
        <p:spPr>
          <a:xfrm>
            <a:off x="900576" y="1930400"/>
            <a:ext cx="8761412" cy="3704856"/>
          </a:xfrm>
        </p:spPr>
        <p:txBody>
          <a:bodyPr>
            <a:normAutofit/>
          </a:bodyPr>
          <a:lstStyle/>
          <a:p>
            <a:pPr marL="0" indent="0">
              <a:buNone/>
            </a:pP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There are a total of 31 features.</a:t>
            </a:r>
          </a:p>
          <a:p>
            <a:pPr marL="0" indent="0">
              <a:buNone/>
            </a:pPr>
            <a:endPar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Time: </a:t>
            </a:r>
            <a:r>
              <a:rPr lang="en-US" sz="2000" spc="15"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Number of seconds elapsed between this transaction and the first transaction in the dataset</a:t>
            </a:r>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Amount: Transaction Amount</a:t>
            </a:r>
          </a:p>
          <a:p>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V1-V28:</a:t>
            </a:r>
            <a:r>
              <a:rPr lang="en-US" sz="2000" spc="15" dirty="0">
                <a:solidFill>
                  <a:srgbClr val="5F6368"/>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  </a:t>
            </a:r>
            <a:r>
              <a:rPr lang="en-US" sz="2000" spc="15" dirty="0">
                <a:solidFill>
                  <a:srgbClr val="000000"/>
                </a:solidFill>
                <a:effectLst/>
                <a:highlight>
                  <a:srgbClr val="FFFFFF"/>
                </a:highlight>
                <a:latin typeface="Times New Roman" panose="02020603050405020304" pitchFamily="18" charset="0"/>
                <a:ea typeface="Calibri" panose="020F0502020204030204" pitchFamily="34" charset="0"/>
                <a:cs typeface="Times New Roman" panose="02020603050405020304" pitchFamily="18" charset="0"/>
              </a:rPr>
              <a:t>Result of a PCA Dimensionality reduction to protect user identities and sensitive features. </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Class: </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1 – fraudulent transactions and 0 – non fraudulent</a:t>
            </a:r>
          </a:p>
          <a:p>
            <a:pPr marL="0" indent="0">
              <a:buNone/>
            </a:pPr>
            <a:endParaRPr lang="en-US" dirty="0"/>
          </a:p>
        </p:txBody>
      </p:sp>
      <p:pic>
        <p:nvPicPr>
          <p:cNvPr id="5" name="Recorded Sound">
            <a:hlinkClick r:id="" action="ppaction://media"/>
            <a:extLst>
              <a:ext uri="{FF2B5EF4-FFF2-40B4-BE49-F238E27FC236}">
                <a16:creationId xmlns:a16="http://schemas.microsoft.com/office/drawing/2014/main" id="{BE51D2D1-2FD6-5429-EB9D-4DBBF1D2B17F}"/>
              </a:ext>
            </a:extLst>
          </p:cNvPr>
          <p:cNvPicPr>
            <a:picLocks noChangeAspect="1"/>
          </p:cNvPicPr>
          <p:nvPr>
            <a:audioFile r:link="rId2"/>
            <p:extLst>
              <p:ext uri="{DAA4B4D4-6D71-4841-9C94-3DE7FCFB9230}">
                <p14:media xmlns:p14="http://schemas.microsoft.com/office/powerpoint/2010/main" r:embed="rId1"/>
              </p:ext>
            </p:extLst>
          </p:nvPr>
        </p:nvPicPr>
        <p:blipFill>
          <a:blip r:embed="rId4">
            <a:duotone>
              <a:schemeClr val="accent1">
                <a:shade val="45000"/>
                <a:satMod val="135000"/>
              </a:schemeClr>
              <a:prstClr val="white"/>
            </a:duotone>
          </a:blip>
          <a:stretch>
            <a:fillRect/>
          </a:stretch>
        </p:blipFill>
        <p:spPr>
          <a:xfrm>
            <a:off x="10234641" y="5635256"/>
            <a:ext cx="487363" cy="487363"/>
          </a:xfrm>
          <a:prstGeom prst="rect">
            <a:avLst/>
          </a:prstGeom>
        </p:spPr>
      </p:pic>
    </p:spTree>
    <p:extLst>
      <p:ext uri="{BB962C8B-B14F-4D97-AF65-F5344CB8AC3E}">
        <p14:creationId xmlns:p14="http://schemas.microsoft.com/office/powerpoint/2010/main" val="1365940119"/>
      </p:ext>
    </p:extLst>
  </p:cSld>
  <p:clrMapOvr>
    <a:masterClrMapping/>
  </p:clrMapOvr>
  <mc:AlternateContent xmlns:mc="http://schemas.openxmlformats.org/markup-compatibility/2006" xmlns:p14="http://schemas.microsoft.com/office/powerpoint/2010/main">
    <mc:Choice Requires="p14">
      <p:transition spd="slow" p14:dur="2000" advTm="39010"/>
    </mc:Choice>
    <mc:Fallback xmlns="">
      <p:transition spd="slow" advTm="390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505"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6BDE-932F-D319-B49B-F0B496B4E2B2}"/>
              </a:ext>
            </a:extLst>
          </p:cNvPr>
          <p:cNvSpPr>
            <a:spLocks noGrp="1"/>
          </p:cNvSpPr>
          <p:nvPr>
            <p:ph type="title"/>
          </p:nvPr>
        </p:nvSpPr>
        <p:spPr>
          <a:xfrm>
            <a:off x="189654" y="607828"/>
            <a:ext cx="8596668" cy="613144"/>
          </a:xfrm>
        </p:spPr>
        <p:txBody>
          <a:bodyPr>
            <a:normAutofit fontScale="90000"/>
          </a:bodyPr>
          <a:lstStyle/>
          <a:p>
            <a:pPr algn="ctr"/>
            <a:r>
              <a:rPr lang="en-US" sz="3600" dirty="0">
                <a:solidFill>
                  <a:schemeClr val="accent4"/>
                </a:solidFill>
              </a:rPr>
              <a:t>Questions we want to answer</a:t>
            </a:r>
            <a:endParaRPr lang="en-US" dirty="0">
              <a:solidFill>
                <a:schemeClr val="accent4"/>
              </a:solidFill>
            </a:endParaRPr>
          </a:p>
        </p:txBody>
      </p:sp>
      <p:sp>
        <p:nvSpPr>
          <p:cNvPr id="3" name="Content Placeholder 2">
            <a:extLst>
              <a:ext uri="{FF2B5EF4-FFF2-40B4-BE49-F238E27FC236}">
                <a16:creationId xmlns:a16="http://schemas.microsoft.com/office/drawing/2014/main" id="{F26ACF56-DFC3-6EF6-B338-2452ADC6E4BA}"/>
              </a:ext>
            </a:extLst>
          </p:cNvPr>
          <p:cNvSpPr>
            <a:spLocks noGrp="1"/>
          </p:cNvSpPr>
          <p:nvPr>
            <p:ph idx="1"/>
          </p:nvPr>
        </p:nvSpPr>
        <p:spPr>
          <a:xfrm>
            <a:off x="915816" y="1691640"/>
            <a:ext cx="8761412" cy="4251960"/>
          </a:xfrm>
        </p:spPr>
        <p:txBody>
          <a:bodyPr>
            <a:normAutofit/>
          </a:bodyPr>
          <a:lstStyle/>
          <a:p>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Which features are most relevant for detecting fraud?</a:t>
            </a:r>
          </a:p>
          <a:p>
            <a:r>
              <a:rPr lang="en-US"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How </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to handle imbalanced datasets?</a:t>
            </a:r>
          </a:p>
          <a:p>
            <a:r>
              <a:rPr lang="en-US" kern="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Which models are suitable for credit card fraud detection?</a:t>
            </a:r>
            <a:endParaRPr lang="en-US"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Is </a:t>
            </a:r>
            <a:r>
              <a:rPr lang="en-US"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the model capable of detecting real-time fraudulent transactions?</a:t>
            </a:r>
            <a:endPar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What </a:t>
            </a:r>
            <a:r>
              <a:rPr lang="en-US" kern="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measures can be implemented to ensure the privacy and security of customer data used in fraud detection</a:t>
            </a:r>
            <a:endParaRPr lang="en-US" kern="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kern="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What are the best practices for handling false positives to minimize inconvenience to legitimate users?</a:t>
            </a:r>
          </a:p>
          <a:p>
            <a:r>
              <a:rPr lang="en-US" kern="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How can credit card fraud detection models be adapted for use in other domains such as online shopping fraud?</a:t>
            </a:r>
          </a:p>
          <a:p>
            <a:r>
              <a:rPr lang="en-US" kern="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How does the accuracy of fraud detection models impact </a:t>
            </a:r>
            <a:r>
              <a:rPr lang="en-US" sz="1800" kern="0" dirty="0">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t>customer trust and satisfaction?</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4" name="Recorded Sound">
            <a:hlinkClick r:id="" action="ppaction://media"/>
            <a:extLst>
              <a:ext uri="{FF2B5EF4-FFF2-40B4-BE49-F238E27FC236}">
                <a16:creationId xmlns:a16="http://schemas.microsoft.com/office/drawing/2014/main" id="{72C83BD5-CBD1-3469-4010-2A765A2C82AE}"/>
              </a:ext>
            </a:extLst>
          </p:cNvPr>
          <p:cNvPicPr>
            <a:picLocks noChangeAspect="1"/>
          </p:cNvPicPr>
          <p:nvPr>
            <a:audioFile r:link="rId2"/>
            <p:extLst>
              <p:ext uri="{DAA4B4D4-6D71-4841-9C94-3DE7FCFB9230}">
                <p14:media xmlns:p14="http://schemas.microsoft.com/office/powerpoint/2010/main" r:embed="rId1"/>
              </p:ext>
            </p:extLst>
          </p:nvPr>
        </p:nvPicPr>
        <p:blipFill>
          <a:blip r:embed="rId4">
            <a:duotone>
              <a:schemeClr val="accent1">
                <a:shade val="45000"/>
                <a:satMod val="135000"/>
              </a:schemeClr>
              <a:prstClr val="white"/>
            </a:duotone>
          </a:blip>
          <a:stretch>
            <a:fillRect/>
          </a:stretch>
        </p:blipFill>
        <p:spPr>
          <a:xfrm>
            <a:off x="10591165" y="5456237"/>
            <a:ext cx="487363" cy="487363"/>
          </a:xfrm>
          <a:prstGeom prst="rect">
            <a:avLst/>
          </a:prstGeom>
        </p:spPr>
      </p:pic>
    </p:spTree>
    <p:extLst>
      <p:ext uri="{BB962C8B-B14F-4D97-AF65-F5344CB8AC3E}">
        <p14:creationId xmlns:p14="http://schemas.microsoft.com/office/powerpoint/2010/main" val="248364351"/>
      </p:ext>
    </p:extLst>
  </p:cSld>
  <p:clrMapOvr>
    <a:masterClrMapping/>
  </p:clrMapOvr>
  <mc:AlternateContent xmlns:mc="http://schemas.openxmlformats.org/markup-compatibility/2006" xmlns:p14="http://schemas.microsoft.com/office/powerpoint/2010/main">
    <mc:Choice Requires="p14">
      <p:transition spd="slow" p14:dur="2000" advTm="25984"/>
    </mc:Choice>
    <mc:Fallback xmlns="">
      <p:transition spd="slow" advTm="259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9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49CCB-4B93-4CA9-8D3C-3E4E3083F05E}"/>
              </a:ext>
            </a:extLst>
          </p:cNvPr>
          <p:cNvSpPr>
            <a:spLocks noGrp="1"/>
          </p:cNvSpPr>
          <p:nvPr>
            <p:ph type="title"/>
          </p:nvPr>
        </p:nvSpPr>
        <p:spPr>
          <a:xfrm>
            <a:off x="1727201" y="649754"/>
            <a:ext cx="6167120" cy="1618489"/>
          </a:xfrm>
        </p:spPr>
        <p:txBody>
          <a:bodyPr anchor="ctr">
            <a:normAutofit/>
          </a:bodyPr>
          <a:lstStyle/>
          <a:p>
            <a:pPr algn="ctr"/>
            <a:r>
              <a:rPr lang="en-US" dirty="0">
                <a:solidFill>
                  <a:schemeClr val="accent4"/>
                </a:solidFill>
                <a:latin typeface="Times New Roman" panose="02020603050405020304" pitchFamily="18" charset="0"/>
                <a:cs typeface="Times New Roman" panose="02020603050405020304" pitchFamily="18" charset="0"/>
              </a:rPr>
              <a:t>Methodology: Data Cleaning</a:t>
            </a:r>
          </a:p>
        </p:txBody>
      </p:sp>
      <p:sp>
        <p:nvSpPr>
          <p:cNvPr id="3" name="Content Placeholder 2">
            <a:extLst>
              <a:ext uri="{FF2B5EF4-FFF2-40B4-BE49-F238E27FC236}">
                <a16:creationId xmlns:a16="http://schemas.microsoft.com/office/drawing/2014/main" id="{072C9888-F973-41AF-86FD-71D590DFFB9F}"/>
              </a:ext>
            </a:extLst>
          </p:cNvPr>
          <p:cNvSpPr>
            <a:spLocks noGrp="1"/>
          </p:cNvSpPr>
          <p:nvPr>
            <p:ph idx="1"/>
          </p:nvPr>
        </p:nvSpPr>
        <p:spPr>
          <a:xfrm>
            <a:off x="1391565" y="2929234"/>
            <a:ext cx="8074815" cy="1857190"/>
          </a:xfrm>
        </p:spPr>
        <p:txBody>
          <a:bodyPr anchor="t">
            <a:normAutofit/>
          </a:bodyPr>
          <a:lstStyle/>
          <a:p>
            <a:r>
              <a:rPr lang="en-US" sz="2000" dirty="0">
                <a:latin typeface="Times New Roman" panose="02020603050405020304" pitchFamily="18" charset="0"/>
                <a:ea typeface="Calibri" panose="020F0502020204030204" pitchFamily="34" charset="0"/>
                <a:cs typeface="Times New Roman" panose="02020603050405020304" pitchFamily="18" charset="0"/>
              </a:rPr>
              <a:t>Checked for null values. There are no null values.</a:t>
            </a:r>
          </a:p>
          <a:p>
            <a:r>
              <a:rPr lang="en-US" sz="2000" dirty="0">
                <a:effectLst/>
                <a:latin typeface="Times New Roman" panose="02020603050405020304" pitchFamily="18" charset="0"/>
                <a:ea typeface="Times New Roman" panose="02020603050405020304" pitchFamily="18" charset="0"/>
                <a:cs typeface="Times New Roman" panose="02020603050405020304" pitchFamily="18" charset="0"/>
              </a:rPr>
              <a:t>Checked for duplicate values</a:t>
            </a:r>
            <a:r>
              <a:rPr lang="en-US" sz="2000" dirty="0">
                <a:latin typeface="Times New Roman" panose="02020603050405020304" pitchFamily="18" charset="0"/>
                <a:ea typeface="Calibri" panose="020F0502020204030204" pitchFamily="34" charset="0"/>
                <a:cs typeface="Times New Roman" panose="02020603050405020304" pitchFamily="18" charset="0"/>
              </a:rPr>
              <a:t>. </a:t>
            </a:r>
          </a:p>
          <a:p>
            <a:pPr marL="457200" lvl="1" indent="0">
              <a:buNone/>
            </a:pPr>
            <a:r>
              <a:rPr lang="en-US" sz="2000" dirty="0">
                <a:latin typeface="Times New Roman" panose="02020603050405020304" pitchFamily="18" charset="0"/>
                <a:ea typeface="Calibri" panose="020F0502020204030204" pitchFamily="34" charset="0"/>
                <a:cs typeface="Times New Roman" panose="02020603050405020304" pitchFamily="18" charset="0"/>
              </a:rPr>
              <a:t>There were 1081 duplicates. So, I removed them.</a:t>
            </a:r>
          </a:p>
        </p:txBody>
      </p:sp>
      <p:pic>
        <p:nvPicPr>
          <p:cNvPr id="4" name="Recorded Sound">
            <a:hlinkClick r:id="" action="ppaction://media"/>
            <a:extLst>
              <a:ext uri="{FF2B5EF4-FFF2-40B4-BE49-F238E27FC236}">
                <a16:creationId xmlns:a16="http://schemas.microsoft.com/office/drawing/2014/main" id="{54CE51BD-3379-E058-917A-D1C03CF1D6CD}"/>
              </a:ext>
            </a:extLst>
          </p:cNvPr>
          <p:cNvPicPr>
            <a:picLocks noChangeAspect="1"/>
          </p:cNvPicPr>
          <p:nvPr>
            <a:audioFile r:link="rId2"/>
            <p:extLst>
              <p:ext uri="{DAA4B4D4-6D71-4841-9C94-3DE7FCFB9230}">
                <p14:media xmlns:p14="http://schemas.microsoft.com/office/powerpoint/2010/main" r:embed="rId1"/>
              </p:ext>
            </p:extLst>
          </p:nvPr>
        </p:nvPicPr>
        <p:blipFill>
          <a:blip r:embed="rId5">
            <a:duotone>
              <a:schemeClr val="accent1">
                <a:shade val="45000"/>
                <a:satMod val="135000"/>
              </a:schemeClr>
              <a:prstClr val="white"/>
            </a:duotone>
          </a:blip>
          <a:stretch>
            <a:fillRect/>
          </a:stretch>
        </p:blipFill>
        <p:spPr>
          <a:xfrm>
            <a:off x="10484485" y="5561965"/>
            <a:ext cx="487363" cy="487363"/>
          </a:xfrm>
          <a:prstGeom prst="rect">
            <a:avLst/>
          </a:prstGeom>
        </p:spPr>
      </p:pic>
    </p:spTree>
    <p:extLst>
      <p:ext uri="{BB962C8B-B14F-4D97-AF65-F5344CB8AC3E}">
        <p14:creationId xmlns:p14="http://schemas.microsoft.com/office/powerpoint/2010/main" val="1058548629"/>
      </p:ext>
    </p:extLst>
  </p:cSld>
  <p:clrMapOvr>
    <a:masterClrMapping/>
  </p:clrMapOvr>
  <mc:AlternateContent xmlns:mc="http://schemas.openxmlformats.org/markup-compatibility/2006" xmlns:p14="http://schemas.microsoft.com/office/powerpoint/2010/main">
    <mc:Choice Requires="p14">
      <p:transition spd="slow" p14:dur="2000" advTm="14488"/>
    </mc:Choice>
    <mc:Fallback xmlns="">
      <p:transition spd="slow" advTm="14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48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E6CE37-B356-BD7B-CCED-C8B4061246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069609-E2F8-301C-7374-B52055159383}"/>
              </a:ext>
            </a:extLst>
          </p:cNvPr>
          <p:cNvSpPr>
            <a:spLocks noGrp="1"/>
          </p:cNvSpPr>
          <p:nvPr>
            <p:ph type="title"/>
          </p:nvPr>
        </p:nvSpPr>
        <p:spPr>
          <a:xfrm>
            <a:off x="677334" y="609600"/>
            <a:ext cx="8596668" cy="929640"/>
          </a:xfrm>
        </p:spPr>
        <p:txBody>
          <a:bodyPr/>
          <a:lstStyle/>
          <a:p>
            <a:pPr algn="ctr"/>
            <a:r>
              <a:rPr lang="en-US" dirty="0">
                <a:solidFill>
                  <a:schemeClr val="accent4"/>
                </a:solidFill>
                <a:latin typeface="Times New Roman" panose="02020603050405020304" pitchFamily="18" charset="0"/>
                <a:cs typeface="Times New Roman" panose="02020603050405020304" pitchFamily="18" charset="0"/>
              </a:rPr>
              <a:t>Steps taken for Modeling</a:t>
            </a:r>
          </a:p>
        </p:txBody>
      </p:sp>
      <p:sp>
        <p:nvSpPr>
          <p:cNvPr id="3" name="Content Placeholder 2">
            <a:extLst>
              <a:ext uri="{FF2B5EF4-FFF2-40B4-BE49-F238E27FC236}">
                <a16:creationId xmlns:a16="http://schemas.microsoft.com/office/drawing/2014/main" id="{1350C6C6-B279-538C-F376-CCD5BBA857C3}"/>
              </a:ext>
            </a:extLst>
          </p:cNvPr>
          <p:cNvSpPr>
            <a:spLocks noGrp="1"/>
          </p:cNvSpPr>
          <p:nvPr>
            <p:ph idx="1"/>
          </p:nvPr>
        </p:nvSpPr>
        <p:spPr>
          <a:xfrm>
            <a:off x="1715294" y="1651119"/>
            <a:ext cx="8761412" cy="3555761"/>
          </a:xfrm>
        </p:spPr>
        <p:txBody>
          <a:bodyPr>
            <a:normAutofit/>
          </a:bodyPr>
          <a:lstStyle/>
          <a:p>
            <a:r>
              <a:rPr lang="en-US" sz="1800" dirty="0">
                <a:solidFill>
                  <a:srgbClr val="3C4043"/>
                </a:solidFill>
                <a:effectLst/>
                <a:latin typeface="Times New Roman" panose="02020603050405020304" pitchFamily="18" charset="0"/>
                <a:ea typeface="Calibri" panose="020F0502020204030204" pitchFamily="34" charset="0"/>
                <a:cs typeface="Times New Roman" panose="02020603050405020304" pitchFamily="18" charset="0"/>
              </a:rPr>
              <a:t>Load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data set into a data frame. </a:t>
            </a:r>
          </a:p>
          <a:p>
            <a:r>
              <a:rPr lang="en-US" sz="1800" dirty="0">
                <a:latin typeface="Times New Roman" panose="02020603050405020304" pitchFamily="18" charset="0"/>
                <a:ea typeface="Calibri" panose="020F0502020204030204" pitchFamily="34" charset="0"/>
                <a:cs typeface="Times New Roman" panose="02020603050405020304" pitchFamily="18" charset="0"/>
              </a:rPr>
              <a:t>Perform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EDA to understand the characteristics of the data set.</a:t>
            </a:r>
          </a:p>
          <a:p>
            <a:r>
              <a:rPr lang="en-US" sz="1800" dirty="0">
                <a:solidFill>
                  <a:srgbClr val="3C4043"/>
                </a:solidFill>
                <a:effectLst/>
                <a:latin typeface="Times New Roman" panose="02020603050405020304" pitchFamily="18" charset="0"/>
                <a:ea typeface="Calibri" panose="020F0502020204030204" pitchFamily="34" charset="0"/>
                <a:cs typeface="Times New Roman" panose="02020603050405020304" pitchFamily="18" charset="0"/>
              </a:rPr>
              <a:t>Clean</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the data set. Remove the unnecessary features.</a:t>
            </a:r>
          </a:p>
          <a:p>
            <a:r>
              <a:rPr lang="en-US" sz="1800" dirty="0">
                <a:latin typeface="Times New Roman" panose="02020603050405020304" pitchFamily="18" charset="0"/>
                <a:ea typeface="Calibri" panose="020F0502020204030204" pitchFamily="34" charset="0"/>
                <a:cs typeface="Times New Roman" panose="02020603050405020304" pitchFamily="18" charset="0"/>
              </a:rPr>
              <a:t>Evaluate the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correlation between the variables in the dataset.</a:t>
            </a:r>
            <a:endParaRPr lang="en-US" sz="1800" dirty="0">
              <a:solidFill>
                <a:srgbClr val="3C4043"/>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sz="1800" dirty="0">
                <a:latin typeface="Times New Roman" panose="02020603050405020304" pitchFamily="18" charset="0"/>
                <a:ea typeface="Calibri" panose="020F0502020204030204" pitchFamily="34" charset="0"/>
                <a:cs typeface="Times New Roman" panose="02020603050405020304" pitchFamily="18" charset="0"/>
              </a:rPr>
              <a:t>A</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pply various models to the data set.</a:t>
            </a:r>
          </a:p>
          <a:p>
            <a:r>
              <a:rPr lang="en-US" dirty="0">
                <a:solidFill>
                  <a:srgbClr val="3C4043"/>
                </a:solidFill>
                <a:latin typeface="Times New Roman" panose="02020603050405020304" pitchFamily="18" charset="0"/>
                <a:ea typeface="Calibri" panose="020F0502020204030204" pitchFamily="34" charset="0"/>
                <a:cs typeface="Times New Roman" panose="02020603050405020304" pitchFamily="18" charset="0"/>
              </a:rPr>
              <a:t>Create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 confusion matrix to show the performance of each model to evaluate the predicted values from the model vs. the actual values from the test dataset.</a:t>
            </a:r>
          </a:p>
          <a:p>
            <a:r>
              <a:rPr lang="en-US" sz="1800" dirty="0">
                <a:solidFill>
                  <a:srgbClr val="3C4043"/>
                </a:solidFill>
                <a:effectLst/>
                <a:latin typeface="Times New Roman" panose="02020603050405020304" pitchFamily="18" charset="0"/>
                <a:ea typeface="Calibri" panose="020F0502020204030204" pitchFamily="34" charset="0"/>
                <a:cs typeface="Times New Roman" panose="02020603050405020304" pitchFamily="18" charset="0"/>
              </a:rPr>
              <a:t>Calculate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the accuracy for each model and choose the best model.</a:t>
            </a:r>
          </a:p>
          <a:p>
            <a:endParaRPr lang="en-US" sz="1800" dirty="0">
              <a:latin typeface="Calibri" panose="020F0502020204030204" pitchFamily="34" charset="0"/>
              <a:ea typeface="Calibri" panose="020F0502020204030204" pitchFamily="34" charset="0"/>
              <a:cs typeface="Calibri" panose="020F0502020204030204" pitchFamily="34" charset="0"/>
            </a:endParaRPr>
          </a:p>
        </p:txBody>
      </p:sp>
      <p:pic>
        <p:nvPicPr>
          <p:cNvPr id="5" name="Recorded Sound">
            <a:hlinkClick r:id="" action="ppaction://media"/>
            <a:extLst>
              <a:ext uri="{FF2B5EF4-FFF2-40B4-BE49-F238E27FC236}">
                <a16:creationId xmlns:a16="http://schemas.microsoft.com/office/drawing/2014/main" id="{1522F86D-2957-AAE0-7F8B-CF2424D2DB08}"/>
              </a:ext>
            </a:extLst>
          </p:cNvPr>
          <p:cNvPicPr>
            <a:picLocks noChangeAspect="1"/>
          </p:cNvPicPr>
          <p:nvPr>
            <a:audioFile r:link="rId2"/>
            <p:extLst>
              <p:ext uri="{DAA4B4D4-6D71-4841-9C94-3DE7FCFB9230}">
                <p14:media xmlns:p14="http://schemas.microsoft.com/office/powerpoint/2010/main" r:embed="rId1"/>
              </p:ext>
            </p:extLst>
          </p:nvPr>
        </p:nvPicPr>
        <p:blipFill>
          <a:blip r:embed="rId4">
            <a:duotone>
              <a:schemeClr val="accent1">
                <a:shade val="45000"/>
                <a:satMod val="135000"/>
              </a:schemeClr>
              <a:prstClr val="white"/>
            </a:duotone>
          </a:blip>
          <a:stretch>
            <a:fillRect/>
          </a:stretch>
        </p:blipFill>
        <p:spPr>
          <a:xfrm>
            <a:off x="10643393" y="4963198"/>
            <a:ext cx="487363" cy="487363"/>
          </a:xfrm>
          <a:prstGeom prst="rect">
            <a:avLst/>
          </a:prstGeom>
        </p:spPr>
      </p:pic>
    </p:spTree>
    <p:extLst>
      <p:ext uri="{BB962C8B-B14F-4D97-AF65-F5344CB8AC3E}">
        <p14:creationId xmlns:p14="http://schemas.microsoft.com/office/powerpoint/2010/main" val="789225170"/>
      </p:ext>
    </p:extLst>
  </p:cSld>
  <p:clrMapOvr>
    <a:masterClrMapping/>
  </p:clrMapOvr>
  <mc:AlternateContent xmlns:mc="http://schemas.openxmlformats.org/markup-compatibility/2006" xmlns:p14="http://schemas.microsoft.com/office/powerpoint/2010/main">
    <mc:Choice Requires="p14">
      <p:transition spd="slow" p14:dur="2000" advTm="28169"/>
    </mc:Choice>
    <mc:Fallback xmlns="">
      <p:transition spd="slow" advTm="281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5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0DE01-FBD4-1894-9688-71F2F1CD87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9F1682-A0BA-0F9F-4851-404DA9CD7610}"/>
              </a:ext>
            </a:extLst>
          </p:cNvPr>
          <p:cNvSpPr>
            <a:spLocks noGrp="1"/>
          </p:cNvSpPr>
          <p:nvPr>
            <p:ph type="title"/>
          </p:nvPr>
        </p:nvSpPr>
        <p:spPr>
          <a:xfrm>
            <a:off x="560718" y="263353"/>
            <a:ext cx="10921040" cy="725475"/>
          </a:xfrm>
        </p:spPr>
        <p:txBody>
          <a:bodyPr anchor="ctr">
            <a:normAutofit/>
          </a:bodyPr>
          <a:lstStyle/>
          <a:p>
            <a:pPr algn="ctr"/>
            <a:r>
              <a:rPr lang="en-US" dirty="0">
                <a:latin typeface="Times New Roman" panose="02020603050405020304" pitchFamily="18" charset="0"/>
                <a:cs typeface="Times New Roman" panose="02020603050405020304" pitchFamily="18" charset="0"/>
              </a:rPr>
              <a:t> </a:t>
            </a:r>
            <a:r>
              <a:rPr lang="en-US" dirty="0">
                <a:solidFill>
                  <a:schemeClr val="accent4"/>
                </a:solidFill>
                <a:latin typeface="Times New Roman" panose="02020603050405020304" pitchFamily="18" charset="0"/>
                <a:cs typeface="Times New Roman" panose="02020603050405020304" pitchFamily="18" charset="0"/>
              </a:rPr>
              <a:t>Target Distribution</a:t>
            </a:r>
          </a:p>
        </p:txBody>
      </p:sp>
      <p:sp>
        <p:nvSpPr>
          <p:cNvPr id="3" name="Content Placeholder 2">
            <a:extLst>
              <a:ext uri="{FF2B5EF4-FFF2-40B4-BE49-F238E27FC236}">
                <a16:creationId xmlns:a16="http://schemas.microsoft.com/office/drawing/2014/main" id="{55E33D98-0CCC-5957-F031-02BFE10BA25F}"/>
              </a:ext>
            </a:extLst>
          </p:cNvPr>
          <p:cNvSpPr>
            <a:spLocks noGrp="1"/>
          </p:cNvSpPr>
          <p:nvPr>
            <p:ph idx="1"/>
          </p:nvPr>
        </p:nvSpPr>
        <p:spPr>
          <a:xfrm>
            <a:off x="765544" y="5849833"/>
            <a:ext cx="10313582" cy="725475"/>
          </a:xfrm>
        </p:spPr>
        <p:txBody>
          <a:bodyPr anchor="t">
            <a:noAutofit/>
          </a:bodyPr>
          <a:lstStyle/>
          <a:p>
            <a:r>
              <a:rPr lang="en-US" sz="2000" b="1"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From the above chart, we can conclude that </a:t>
            </a:r>
            <a: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a:t>
            </a:r>
            <a:r>
              <a:rPr lang="en-US" sz="2000" b="1"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nly 473 of transactions are fraudulent. So, the data is highly unbalanced with respect with </a:t>
            </a:r>
            <a:r>
              <a:rPr lang="en-US" sz="2000" b="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the </a:t>
            </a:r>
            <a:r>
              <a:rPr lang="en-US" sz="2000" b="1" i="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target variable Class. </a:t>
            </a:r>
            <a:endParaRPr lang="en-US" sz="2000"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B8B53534-C2DF-067F-7E1F-1C7581B6EEB4}"/>
              </a:ext>
            </a:extLst>
          </p:cNvPr>
          <p:cNvPicPr>
            <a:picLocks noChangeAspect="1"/>
          </p:cNvPicPr>
          <p:nvPr/>
        </p:nvPicPr>
        <p:blipFill>
          <a:blip r:embed="rId5"/>
          <a:stretch>
            <a:fillRect/>
          </a:stretch>
        </p:blipFill>
        <p:spPr>
          <a:xfrm>
            <a:off x="560718" y="988829"/>
            <a:ext cx="8762631" cy="4880344"/>
          </a:xfrm>
          <a:prstGeom prst="rect">
            <a:avLst/>
          </a:prstGeom>
        </p:spPr>
      </p:pic>
      <p:pic>
        <p:nvPicPr>
          <p:cNvPr id="4" name="Recorded Sound">
            <a:hlinkClick r:id="" action="ppaction://media"/>
            <a:extLst>
              <a:ext uri="{FF2B5EF4-FFF2-40B4-BE49-F238E27FC236}">
                <a16:creationId xmlns:a16="http://schemas.microsoft.com/office/drawing/2014/main" id="{361947D3-179A-78A2-9EF9-7AF15280B3DB}"/>
              </a:ext>
            </a:extLst>
          </p:cNvPr>
          <p:cNvPicPr>
            <a:picLocks noChangeAspect="1"/>
          </p:cNvPicPr>
          <p:nvPr>
            <a:audioFile r:link="rId2"/>
            <p:extLst>
              <p:ext uri="{DAA4B4D4-6D71-4841-9C94-3DE7FCFB9230}">
                <p14:media xmlns:p14="http://schemas.microsoft.com/office/powerpoint/2010/main" r:embed="rId1"/>
              </p:ext>
            </p:extLst>
          </p:nvPr>
        </p:nvPicPr>
        <p:blipFill>
          <a:blip r:embed="rId6">
            <a:duotone>
              <a:schemeClr val="accent1">
                <a:shade val="45000"/>
                <a:satMod val="135000"/>
              </a:schemeClr>
              <a:prstClr val="white"/>
            </a:duotone>
          </a:blip>
          <a:stretch>
            <a:fillRect/>
          </a:stretch>
        </p:blipFill>
        <p:spPr>
          <a:xfrm>
            <a:off x="10591763" y="5102456"/>
            <a:ext cx="487363" cy="487363"/>
          </a:xfrm>
          <a:prstGeom prst="rect">
            <a:avLst/>
          </a:prstGeom>
        </p:spPr>
      </p:pic>
    </p:spTree>
    <p:extLst>
      <p:ext uri="{BB962C8B-B14F-4D97-AF65-F5344CB8AC3E}">
        <p14:creationId xmlns:p14="http://schemas.microsoft.com/office/powerpoint/2010/main" val="21055951"/>
      </p:ext>
    </p:extLst>
  </p:cSld>
  <p:clrMapOvr>
    <a:masterClrMapping/>
  </p:clrMapOvr>
  <mc:AlternateContent xmlns:mc="http://schemas.openxmlformats.org/markup-compatibility/2006" xmlns:p14="http://schemas.microsoft.com/office/powerpoint/2010/main">
    <mc:Choice Requires="p14">
      <p:transition spd="slow" p14:dur="2000" advTm="17307"/>
    </mc:Choice>
    <mc:Fallback xmlns="">
      <p:transition spd="slow" advTm="173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30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5071</TotalTime>
  <Words>1064</Words>
  <Application>Microsoft Office PowerPoint</Application>
  <PresentationFormat>Widescreen</PresentationFormat>
  <Paragraphs>105</Paragraphs>
  <Slides>22</Slides>
  <Notes>5</Notes>
  <HiddenSlides>0</HiddenSlides>
  <MMClips>22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Calibri</vt:lpstr>
      <vt:lpstr>Times New Roman</vt:lpstr>
      <vt:lpstr>Trebuchet MS</vt:lpstr>
      <vt:lpstr>Wingdings 3</vt:lpstr>
      <vt:lpstr>Facet</vt:lpstr>
      <vt:lpstr>Credit Card Fraud Detection</vt:lpstr>
      <vt:lpstr>Credit Card Fraud Background</vt:lpstr>
      <vt:lpstr>Dataset: Source</vt:lpstr>
      <vt:lpstr>Data Understanding</vt:lpstr>
      <vt:lpstr>Dataset: Numerical Features</vt:lpstr>
      <vt:lpstr>Questions we want to answer</vt:lpstr>
      <vt:lpstr>Methodology: Data Cleaning</vt:lpstr>
      <vt:lpstr>Steps taken for Modeling</vt:lpstr>
      <vt:lpstr> Target Distribution</vt:lpstr>
      <vt:lpstr> Correlation between the variables</vt:lpstr>
      <vt:lpstr> Amount of Fraudulent Transactions</vt:lpstr>
      <vt:lpstr>Methodology: Algorithms</vt:lpstr>
      <vt:lpstr>Results: Evaluation</vt:lpstr>
      <vt:lpstr>Results: Evaluation</vt:lpstr>
      <vt:lpstr>Results: Evaluation</vt:lpstr>
      <vt:lpstr>Results: Evaluation</vt:lpstr>
      <vt:lpstr>Results: Evaluation</vt:lpstr>
      <vt:lpstr>Best Model Selection</vt:lpstr>
      <vt:lpstr>Answers to the above questions</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Madhuri Basava</dc:creator>
  <cp:lastModifiedBy>Madhuri Basava</cp:lastModifiedBy>
  <cp:revision>195</cp:revision>
  <dcterms:created xsi:type="dcterms:W3CDTF">2024-02-21T00:17:56Z</dcterms:created>
  <dcterms:modified xsi:type="dcterms:W3CDTF">2024-07-19T22:20:19Z</dcterms:modified>
</cp:coreProperties>
</file>